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832" r:id="rId2"/>
    <p:sldMasterId id="2147483652" r:id="rId3"/>
  </p:sldMasterIdLst>
  <p:notesMasterIdLst>
    <p:notesMasterId r:id="rId38"/>
  </p:notesMasterIdLst>
  <p:sldIdLst>
    <p:sldId id="258" r:id="rId4"/>
    <p:sldId id="2472" r:id="rId5"/>
    <p:sldId id="2473" r:id="rId6"/>
    <p:sldId id="2476" r:id="rId7"/>
    <p:sldId id="2478" r:id="rId8"/>
    <p:sldId id="2479" r:id="rId9"/>
    <p:sldId id="2464" r:id="rId10"/>
    <p:sldId id="2466" r:id="rId11"/>
    <p:sldId id="2468" r:id="rId12"/>
    <p:sldId id="2470" r:id="rId13"/>
    <p:sldId id="2469" r:id="rId14"/>
    <p:sldId id="2471" r:id="rId15"/>
    <p:sldId id="2465" r:id="rId16"/>
    <p:sldId id="2502" r:id="rId17"/>
    <p:sldId id="349" r:id="rId18"/>
    <p:sldId id="363" r:id="rId19"/>
    <p:sldId id="318" r:id="rId20"/>
    <p:sldId id="553" r:id="rId21"/>
    <p:sldId id="554" r:id="rId22"/>
    <p:sldId id="2482" r:id="rId23"/>
    <p:sldId id="2487" r:id="rId24"/>
    <p:sldId id="2503" r:id="rId25"/>
    <p:sldId id="2504" r:id="rId26"/>
    <p:sldId id="2488" r:id="rId27"/>
    <p:sldId id="2505" r:id="rId28"/>
    <p:sldId id="2506" r:id="rId29"/>
    <p:sldId id="2489" r:id="rId30"/>
    <p:sldId id="2490" r:id="rId31"/>
    <p:sldId id="2507" r:id="rId32"/>
    <p:sldId id="2493" r:id="rId33"/>
    <p:sldId id="2491" r:id="rId34"/>
    <p:sldId id="2494" r:id="rId35"/>
    <p:sldId id="2495" r:id="rId36"/>
    <p:sldId id="295" r:id="rId37"/>
  </p:sldIdLst>
  <p:sldSz cx="9144000" cy="6858000" type="screen4x3"/>
  <p:notesSz cx="6858000" cy="9144000"/>
  <p:defaultTextStyle>
    <a:defPPr>
      <a:defRPr lang="it-IT"/>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83AFE3"/>
    <a:srgbClr val="E1385D"/>
    <a:srgbClr val="E14E37"/>
    <a:srgbClr val="B6412E"/>
    <a:srgbClr val="FF4747"/>
    <a:srgbClr val="2FC9FF"/>
    <a:srgbClr val="FF66FF"/>
    <a:srgbClr val="FF6600"/>
    <a:srgbClr val="0C34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0"/>
    <p:restoredTop sz="89090"/>
  </p:normalViewPr>
  <p:slideViewPr>
    <p:cSldViewPr>
      <p:cViewPr varScale="1">
        <p:scale>
          <a:sx n="106" d="100"/>
          <a:sy n="106" d="100"/>
        </p:scale>
        <p:origin x="1896"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D231E5-E7F7-C841-A185-B8E071C0519A}" type="doc">
      <dgm:prSet loTypeId="urn:microsoft.com/office/officeart/2005/8/layout/equation2" loCatId="" qsTypeId="urn:microsoft.com/office/officeart/2005/8/quickstyle/simple1" qsCatId="simple" csTypeId="urn:microsoft.com/office/officeart/2005/8/colors/accent1_2" csCatId="accent1" phldr="1"/>
      <dgm:spPr/>
    </dgm:pt>
    <dgm:pt modelId="{8FA73B3B-B821-9648-BA77-B24CA066E33D}">
      <dgm:prSet phldrT="[Testo]" custT="1"/>
      <dgm:spPr>
        <a:solidFill>
          <a:srgbClr val="00B0F0"/>
        </a:solidFill>
      </dgm:spPr>
      <dgm:t>
        <a:bodyPr/>
        <a:lstStyle/>
        <a:p>
          <a:r>
            <a:rPr lang="it-IT" sz="2000" dirty="0">
              <a:solidFill>
                <a:schemeClr val="tx1"/>
              </a:solidFill>
            </a:rPr>
            <a:t>UN SOGGETTO «RIFERIBILE ALL’ENTE» COMMETTE UN REATO</a:t>
          </a:r>
        </a:p>
      </dgm:t>
    </dgm:pt>
    <dgm:pt modelId="{C5AD74B9-4F0B-1E4F-902C-8569917E1AB2}" type="parTrans" cxnId="{CDF5C6A7-B81D-9049-82BD-783DF3377B9A}">
      <dgm:prSet/>
      <dgm:spPr/>
      <dgm:t>
        <a:bodyPr/>
        <a:lstStyle/>
        <a:p>
          <a:endParaRPr lang="it-IT"/>
        </a:p>
      </dgm:t>
    </dgm:pt>
    <dgm:pt modelId="{244ADA66-B89C-A747-AA06-B67A0D7A1ED8}" type="sibTrans" cxnId="{CDF5C6A7-B81D-9049-82BD-783DF3377B9A}">
      <dgm:prSet/>
      <dgm:spPr/>
      <dgm:t>
        <a:bodyPr/>
        <a:lstStyle/>
        <a:p>
          <a:endParaRPr lang="it-IT"/>
        </a:p>
      </dgm:t>
    </dgm:pt>
    <dgm:pt modelId="{CBD84491-5BEF-1C40-B401-96E799E373A8}">
      <dgm:prSet phldrT="[Testo]" custT="1"/>
      <dgm:spPr>
        <a:solidFill>
          <a:srgbClr val="00B0F0"/>
        </a:solidFill>
      </dgm:spPr>
      <dgm:t>
        <a:bodyPr/>
        <a:lstStyle/>
        <a:p>
          <a:r>
            <a:rPr lang="it-IT" sz="2000" dirty="0">
              <a:solidFill>
                <a:schemeClr val="tx1"/>
              </a:solidFill>
            </a:rPr>
            <a:t>TALE REATO E’ COMMESSO NELL’INTERESSE O A VANTAGGIO DELL’ENTE</a:t>
          </a:r>
        </a:p>
      </dgm:t>
    </dgm:pt>
    <dgm:pt modelId="{DCED6B4C-7D07-264C-8C2F-27E1B8E3B972}" type="parTrans" cxnId="{3588F7A2-AE23-904B-86B2-8B373427B261}">
      <dgm:prSet/>
      <dgm:spPr/>
      <dgm:t>
        <a:bodyPr/>
        <a:lstStyle/>
        <a:p>
          <a:endParaRPr lang="it-IT"/>
        </a:p>
      </dgm:t>
    </dgm:pt>
    <dgm:pt modelId="{401FC3D9-9E5F-F047-8ACD-0A154AE7932C}" type="sibTrans" cxnId="{3588F7A2-AE23-904B-86B2-8B373427B261}">
      <dgm:prSet/>
      <dgm:spPr/>
      <dgm:t>
        <a:bodyPr/>
        <a:lstStyle/>
        <a:p>
          <a:endParaRPr lang="it-IT"/>
        </a:p>
      </dgm:t>
    </dgm:pt>
    <dgm:pt modelId="{45305E56-C1D8-BE44-B639-5FCF71E4946E}">
      <dgm:prSet phldrT="[Testo]" custT="1"/>
      <dgm:spPr>
        <a:solidFill>
          <a:srgbClr val="00B0F0"/>
        </a:solidFill>
      </dgm:spPr>
      <dgm:t>
        <a:bodyPr/>
        <a:lstStyle/>
        <a:p>
          <a:r>
            <a:rPr lang="it-IT" sz="2000" dirty="0">
              <a:solidFill>
                <a:schemeClr val="tx1"/>
              </a:solidFill>
            </a:rPr>
            <a:t>SALVO CHE SIA ADOTTATO ED EFFICACEMENTE ATTUATO (PRIMA DELLA COMMISSIONE DEL REATO) </a:t>
          </a:r>
          <a:r>
            <a:rPr lang="it-IT" sz="2000" u="sng" dirty="0">
              <a:solidFill>
                <a:schemeClr val="tx1"/>
              </a:solidFill>
            </a:rPr>
            <a:t>UN IDONEO MOG </a:t>
          </a:r>
          <a:r>
            <a:rPr lang="it-IT" sz="2000" dirty="0">
              <a:solidFill>
                <a:schemeClr val="tx1"/>
              </a:solidFill>
            </a:rPr>
            <a:t>(MODELLO DI ORGANIZZAZIONE E GESTIONE) </a:t>
          </a:r>
        </a:p>
      </dgm:t>
    </dgm:pt>
    <dgm:pt modelId="{33397E7A-C461-7C41-8FAF-AE2DC909C24E}" type="parTrans" cxnId="{EA62893E-93EC-8049-916F-48ABFAD24A24}">
      <dgm:prSet/>
      <dgm:spPr/>
      <dgm:t>
        <a:bodyPr/>
        <a:lstStyle/>
        <a:p>
          <a:endParaRPr lang="it-IT"/>
        </a:p>
      </dgm:t>
    </dgm:pt>
    <dgm:pt modelId="{2B0A8E9D-6180-5B4E-8A66-5F20A6AB638A}" type="sibTrans" cxnId="{EA62893E-93EC-8049-916F-48ABFAD24A24}">
      <dgm:prSet/>
      <dgm:spPr/>
      <dgm:t>
        <a:bodyPr/>
        <a:lstStyle/>
        <a:p>
          <a:endParaRPr lang="it-IT"/>
        </a:p>
      </dgm:t>
    </dgm:pt>
    <dgm:pt modelId="{25FBBE96-532C-CA41-8F7B-586DF533E844}" type="pres">
      <dgm:prSet presAssocID="{D4D231E5-E7F7-C841-A185-B8E071C0519A}" presName="Name0" presStyleCnt="0">
        <dgm:presLayoutVars>
          <dgm:dir/>
          <dgm:resizeHandles val="exact"/>
        </dgm:presLayoutVars>
      </dgm:prSet>
      <dgm:spPr/>
    </dgm:pt>
    <dgm:pt modelId="{AAD435FF-23DB-3340-8ABE-CEB85814C97D}" type="pres">
      <dgm:prSet presAssocID="{D4D231E5-E7F7-C841-A185-B8E071C0519A}" presName="vNodes" presStyleCnt="0"/>
      <dgm:spPr/>
    </dgm:pt>
    <dgm:pt modelId="{FB63DE9B-C425-6C40-9948-7D1C95B0B8BC}" type="pres">
      <dgm:prSet presAssocID="{8FA73B3B-B821-9648-BA77-B24CA066E33D}" presName="node" presStyleLbl="node1" presStyleIdx="0" presStyleCnt="3" custScaleX="188901" custScaleY="127971">
        <dgm:presLayoutVars>
          <dgm:bulletEnabled val="1"/>
        </dgm:presLayoutVars>
      </dgm:prSet>
      <dgm:spPr/>
    </dgm:pt>
    <dgm:pt modelId="{8379252A-52A9-1A47-9F4B-C5F9DFFE1545}" type="pres">
      <dgm:prSet presAssocID="{244ADA66-B89C-A747-AA06-B67A0D7A1ED8}" presName="spacerT" presStyleCnt="0"/>
      <dgm:spPr/>
    </dgm:pt>
    <dgm:pt modelId="{65E4CA0E-AA53-3242-BAE5-666912CC143E}" type="pres">
      <dgm:prSet presAssocID="{244ADA66-B89C-A747-AA06-B67A0D7A1ED8}" presName="sibTrans" presStyleLbl="sibTrans2D1" presStyleIdx="0" presStyleCnt="2"/>
      <dgm:spPr/>
    </dgm:pt>
    <dgm:pt modelId="{72E3BEEE-109C-DE40-BE01-782E9EFD6665}" type="pres">
      <dgm:prSet presAssocID="{244ADA66-B89C-A747-AA06-B67A0D7A1ED8}" presName="spacerB" presStyleCnt="0"/>
      <dgm:spPr/>
    </dgm:pt>
    <dgm:pt modelId="{1729E497-9ADC-1446-A9EF-6613D017FCCA}" type="pres">
      <dgm:prSet presAssocID="{CBD84491-5BEF-1C40-B401-96E799E373A8}" presName="node" presStyleLbl="node1" presStyleIdx="1" presStyleCnt="3" custScaleX="181263" custScaleY="114446" custLinFactY="-3534" custLinFactNeighborX="-4514" custLinFactNeighborY="-100000">
        <dgm:presLayoutVars>
          <dgm:bulletEnabled val="1"/>
        </dgm:presLayoutVars>
      </dgm:prSet>
      <dgm:spPr/>
    </dgm:pt>
    <dgm:pt modelId="{56A8156A-D359-5548-B1EA-AB81CADAB760}" type="pres">
      <dgm:prSet presAssocID="{D4D231E5-E7F7-C841-A185-B8E071C0519A}" presName="sibTransLast" presStyleLbl="sibTrans2D1" presStyleIdx="1" presStyleCnt="2"/>
      <dgm:spPr/>
    </dgm:pt>
    <dgm:pt modelId="{7304698D-79EB-BA4F-99F9-1EAAA843B975}" type="pres">
      <dgm:prSet presAssocID="{D4D231E5-E7F7-C841-A185-B8E071C0519A}" presName="connectorText" presStyleLbl="sibTrans2D1" presStyleIdx="1" presStyleCnt="2"/>
      <dgm:spPr/>
    </dgm:pt>
    <dgm:pt modelId="{60A4F8D3-C22B-964D-BD8F-E7D824B7773A}" type="pres">
      <dgm:prSet presAssocID="{D4D231E5-E7F7-C841-A185-B8E071C0519A}" presName="lastNode" presStyleLbl="node1" presStyleIdx="2" presStyleCnt="3" custScaleX="114099">
        <dgm:presLayoutVars>
          <dgm:bulletEnabled val="1"/>
        </dgm:presLayoutVars>
      </dgm:prSet>
      <dgm:spPr/>
    </dgm:pt>
  </dgm:ptLst>
  <dgm:cxnLst>
    <dgm:cxn modelId="{26E5C238-856A-224D-9F3F-26856652BBED}" type="presOf" srcId="{CBD84491-5BEF-1C40-B401-96E799E373A8}" destId="{1729E497-9ADC-1446-A9EF-6613D017FCCA}" srcOrd="0" destOrd="0" presId="urn:microsoft.com/office/officeart/2005/8/layout/equation2"/>
    <dgm:cxn modelId="{9DC1613C-42D3-ED46-96A4-61635A3AE4E6}" type="presOf" srcId="{401FC3D9-9E5F-F047-8ACD-0A154AE7932C}" destId="{56A8156A-D359-5548-B1EA-AB81CADAB760}" srcOrd="0" destOrd="0" presId="urn:microsoft.com/office/officeart/2005/8/layout/equation2"/>
    <dgm:cxn modelId="{EA62893E-93EC-8049-916F-48ABFAD24A24}" srcId="{D4D231E5-E7F7-C841-A185-B8E071C0519A}" destId="{45305E56-C1D8-BE44-B639-5FCF71E4946E}" srcOrd="2" destOrd="0" parTransId="{33397E7A-C461-7C41-8FAF-AE2DC909C24E}" sibTransId="{2B0A8E9D-6180-5B4E-8A66-5F20A6AB638A}"/>
    <dgm:cxn modelId="{E508595A-9858-E04A-BBA8-241F496BD5A9}" type="presOf" srcId="{D4D231E5-E7F7-C841-A185-B8E071C0519A}" destId="{25FBBE96-532C-CA41-8F7B-586DF533E844}" srcOrd="0" destOrd="0" presId="urn:microsoft.com/office/officeart/2005/8/layout/equation2"/>
    <dgm:cxn modelId="{68B7A48E-66DB-124B-B5CD-383D5D57FC97}" type="presOf" srcId="{401FC3D9-9E5F-F047-8ACD-0A154AE7932C}" destId="{7304698D-79EB-BA4F-99F9-1EAAA843B975}" srcOrd="1" destOrd="0" presId="urn:microsoft.com/office/officeart/2005/8/layout/equation2"/>
    <dgm:cxn modelId="{3588F7A2-AE23-904B-86B2-8B373427B261}" srcId="{D4D231E5-E7F7-C841-A185-B8E071C0519A}" destId="{CBD84491-5BEF-1C40-B401-96E799E373A8}" srcOrd="1" destOrd="0" parTransId="{DCED6B4C-7D07-264C-8C2F-27E1B8E3B972}" sibTransId="{401FC3D9-9E5F-F047-8ACD-0A154AE7932C}"/>
    <dgm:cxn modelId="{CDF5C6A7-B81D-9049-82BD-783DF3377B9A}" srcId="{D4D231E5-E7F7-C841-A185-B8E071C0519A}" destId="{8FA73B3B-B821-9648-BA77-B24CA066E33D}" srcOrd="0" destOrd="0" parTransId="{C5AD74B9-4F0B-1E4F-902C-8569917E1AB2}" sibTransId="{244ADA66-B89C-A747-AA06-B67A0D7A1ED8}"/>
    <dgm:cxn modelId="{30058AB1-17D2-A641-A1CD-DF2FCCC43B21}" type="presOf" srcId="{244ADA66-B89C-A747-AA06-B67A0D7A1ED8}" destId="{65E4CA0E-AA53-3242-BAE5-666912CC143E}" srcOrd="0" destOrd="0" presId="urn:microsoft.com/office/officeart/2005/8/layout/equation2"/>
    <dgm:cxn modelId="{437C82D8-DA22-D94D-BFBC-97B41FDC59B7}" type="presOf" srcId="{45305E56-C1D8-BE44-B639-5FCF71E4946E}" destId="{60A4F8D3-C22B-964D-BD8F-E7D824B7773A}" srcOrd="0" destOrd="0" presId="urn:microsoft.com/office/officeart/2005/8/layout/equation2"/>
    <dgm:cxn modelId="{04939CED-E190-ED42-AF82-BF9CC2016BE1}" type="presOf" srcId="{8FA73B3B-B821-9648-BA77-B24CA066E33D}" destId="{FB63DE9B-C425-6C40-9948-7D1C95B0B8BC}" srcOrd="0" destOrd="0" presId="urn:microsoft.com/office/officeart/2005/8/layout/equation2"/>
    <dgm:cxn modelId="{5A828435-43A5-4949-B391-0999484A762C}" type="presParOf" srcId="{25FBBE96-532C-CA41-8F7B-586DF533E844}" destId="{AAD435FF-23DB-3340-8ABE-CEB85814C97D}" srcOrd="0" destOrd="0" presId="urn:microsoft.com/office/officeart/2005/8/layout/equation2"/>
    <dgm:cxn modelId="{3FE15982-7A4A-6E49-8A00-F903F0C3CE16}" type="presParOf" srcId="{AAD435FF-23DB-3340-8ABE-CEB85814C97D}" destId="{FB63DE9B-C425-6C40-9948-7D1C95B0B8BC}" srcOrd="0" destOrd="0" presId="urn:microsoft.com/office/officeart/2005/8/layout/equation2"/>
    <dgm:cxn modelId="{733E69B7-792F-7045-A943-3070F9B300E1}" type="presParOf" srcId="{AAD435FF-23DB-3340-8ABE-CEB85814C97D}" destId="{8379252A-52A9-1A47-9F4B-C5F9DFFE1545}" srcOrd="1" destOrd="0" presId="urn:microsoft.com/office/officeart/2005/8/layout/equation2"/>
    <dgm:cxn modelId="{C65076F4-4714-5E43-BE70-505113BC384F}" type="presParOf" srcId="{AAD435FF-23DB-3340-8ABE-CEB85814C97D}" destId="{65E4CA0E-AA53-3242-BAE5-666912CC143E}" srcOrd="2" destOrd="0" presId="urn:microsoft.com/office/officeart/2005/8/layout/equation2"/>
    <dgm:cxn modelId="{ECF01E39-1AEF-3A47-948F-9B35F7627187}" type="presParOf" srcId="{AAD435FF-23DB-3340-8ABE-CEB85814C97D}" destId="{72E3BEEE-109C-DE40-BE01-782E9EFD6665}" srcOrd="3" destOrd="0" presId="urn:microsoft.com/office/officeart/2005/8/layout/equation2"/>
    <dgm:cxn modelId="{4B6A1CDB-87E4-1D41-88F0-92107720CEA6}" type="presParOf" srcId="{AAD435FF-23DB-3340-8ABE-CEB85814C97D}" destId="{1729E497-9ADC-1446-A9EF-6613D017FCCA}" srcOrd="4" destOrd="0" presId="urn:microsoft.com/office/officeart/2005/8/layout/equation2"/>
    <dgm:cxn modelId="{0A6E0052-B91E-3645-B263-9E988BDB8A72}" type="presParOf" srcId="{25FBBE96-532C-CA41-8F7B-586DF533E844}" destId="{56A8156A-D359-5548-B1EA-AB81CADAB760}" srcOrd="1" destOrd="0" presId="urn:microsoft.com/office/officeart/2005/8/layout/equation2"/>
    <dgm:cxn modelId="{9AEEBD24-6753-C249-9365-D104DB7D9C5D}" type="presParOf" srcId="{56A8156A-D359-5548-B1EA-AB81CADAB760}" destId="{7304698D-79EB-BA4F-99F9-1EAAA843B975}" srcOrd="0" destOrd="0" presId="urn:microsoft.com/office/officeart/2005/8/layout/equation2"/>
    <dgm:cxn modelId="{866AE0C9-AAF3-9E47-B8FA-45B38DC6B52F}" type="presParOf" srcId="{25FBBE96-532C-CA41-8F7B-586DF533E844}" destId="{60A4F8D3-C22B-964D-BD8F-E7D824B7773A}"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6194E-323E-6649-A793-9823A7579E6F}"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it-IT"/>
        </a:p>
      </dgm:t>
    </dgm:pt>
    <dgm:pt modelId="{878C4CCA-854E-8E4A-B715-FACA3BD75A02}">
      <dgm:prSet phldrT="[Testo]" custT="1"/>
      <dgm:spPr>
        <a:solidFill>
          <a:srgbClr val="00B0F0"/>
        </a:solidFill>
      </dgm:spPr>
      <dgm:t>
        <a:bodyPr/>
        <a:lstStyle/>
        <a:p>
          <a:r>
            <a:rPr lang="it-IT" sz="2000" b="1" dirty="0">
              <a:solidFill>
                <a:schemeClr val="tx1"/>
              </a:solidFill>
            </a:rPr>
            <a:t>L’ente non risponde </a:t>
          </a:r>
        </a:p>
      </dgm:t>
    </dgm:pt>
    <dgm:pt modelId="{318EEF75-6CCC-4945-9548-063E902AA237}" type="parTrans" cxnId="{7460AB81-D8DD-8246-A1A7-100028A11BC1}">
      <dgm:prSet/>
      <dgm:spPr/>
      <dgm:t>
        <a:bodyPr/>
        <a:lstStyle/>
        <a:p>
          <a:endParaRPr lang="it-IT"/>
        </a:p>
      </dgm:t>
    </dgm:pt>
    <dgm:pt modelId="{6E71683A-3EEB-754A-AF96-77E7E4033614}" type="sibTrans" cxnId="{7460AB81-D8DD-8246-A1A7-100028A11BC1}">
      <dgm:prSet/>
      <dgm:spPr/>
      <dgm:t>
        <a:bodyPr/>
        <a:lstStyle/>
        <a:p>
          <a:endParaRPr lang="it-IT"/>
        </a:p>
      </dgm:t>
    </dgm:pt>
    <dgm:pt modelId="{B9A3ED5A-3EA0-0142-8F5A-3E6756F20997}">
      <dgm:prSet phldrT="[Testo]" custT="1"/>
      <dgm:spPr>
        <a:solidFill>
          <a:srgbClr val="00B0F0"/>
        </a:solidFill>
      </dgm:spPr>
      <dgm:t>
        <a:bodyPr/>
        <a:lstStyle/>
        <a:p>
          <a:r>
            <a:rPr lang="it-IT" sz="2000" b="1" dirty="0">
              <a:solidFill>
                <a:schemeClr val="tx1"/>
              </a:solidFill>
            </a:rPr>
            <a:t>Ha adottato e concretamente attuato il MOG, prima della commissione del reato</a:t>
          </a:r>
        </a:p>
      </dgm:t>
    </dgm:pt>
    <dgm:pt modelId="{1BA36115-A906-564F-AF36-66B011573843}" type="parTrans" cxnId="{0C1A5E48-D6CC-2449-85DC-9D8D5ADEE8D4}">
      <dgm:prSet/>
      <dgm:spPr/>
      <dgm:t>
        <a:bodyPr/>
        <a:lstStyle/>
        <a:p>
          <a:endParaRPr lang="it-IT"/>
        </a:p>
      </dgm:t>
    </dgm:pt>
    <dgm:pt modelId="{422F1B2C-1B98-B647-95E7-0994E952C495}" type="sibTrans" cxnId="{0C1A5E48-D6CC-2449-85DC-9D8D5ADEE8D4}">
      <dgm:prSet/>
      <dgm:spPr/>
      <dgm:t>
        <a:bodyPr/>
        <a:lstStyle/>
        <a:p>
          <a:endParaRPr lang="it-IT"/>
        </a:p>
      </dgm:t>
    </dgm:pt>
    <dgm:pt modelId="{B8A694F6-F97A-A64D-ACE5-CAEF8EEEA8DE}">
      <dgm:prSet phldrT="[Testo]" custT="1"/>
      <dgm:spPr>
        <a:solidFill>
          <a:srgbClr val="00B0F0"/>
        </a:solidFill>
      </dgm:spPr>
      <dgm:t>
        <a:bodyPr/>
        <a:lstStyle/>
        <a:p>
          <a:r>
            <a:rPr lang="it-IT" sz="2000" b="1" dirty="0">
              <a:solidFill>
                <a:schemeClr val="tx1"/>
              </a:solidFill>
            </a:rPr>
            <a:t>Il compito di vigilare sul funzionamento e osservanza del MOG è stato affidato all’</a:t>
          </a:r>
          <a:r>
            <a:rPr lang="it-IT" sz="2000" b="1" dirty="0" err="1">
              <a:solidFill>
                <a:schemeClr val="tx1"/>
              </a:solidFill>
            </a:rPr>
            <a:t>Odv</a:t>
          </a:r>
          <a:endParaRPr lang="it-IT" sz="2000" b="1" dirty="0">
            <a:solidFill>
              <a:schemeClr val="tx1"/>
            </a:solidFill>
          </a:endParaRPr>
        </a:p>
      </dgm:t>
    </dgm:pt>
    <dgm:pt modelId="{19007D50-B90F-0F49-998C-C2B898FC5344}" type="parTrans" cxnId="{641B7696-9035-A546-9E1B-B6F80EC3013C}">
      <dgm:prSet/>
      <dgm:spPr/>
      <dgm:t>
        <a:bodyPr/>
        <a:lstStyle/>
        <a:p>
          <a:endParaRPr lang="it-IT"/>
        </a:p>
      </dgm:t>
    </dgm:pt>
    <dgm:pt modelId="{245E1C6B-26DF-7449-A2B8-50B9E2D6E914}" type="sibTrans" cxnId="{641B7696-9035-A546-9E1B-B6F80EC3013C}">
      <dgm:prSet/>
      <dgm:spPr/>
      <dgm:t>
        <a:bodyPr/>
        <a:lstStyle/>
        <a:p>
          <a:endParaRPr lang="it-IT"/>
        </a:p>
      </dgm:t>
    </dgm:pt>
    <dgm:pt modelId="{7AD6C190-DA35-784E-8489-946D96D1DD10}">
      <dgm:prSet phldrT="[Testo]" custT="1"/>
      <dgm:spPr>
        <a:solidFill>
          <a:srgbClr val="00B0F0"/>
        </a:solidFill>
      </dgm:spPr>
      <dgm:t>
        <a:bodyPr/>
        <a:lstStyle/>
        <a:p>
          <a:r>
            <a:rPr lang="it-IT" sz="2000" b="1" dirty="0">
              <a:solidFill>
                <a:schemeClr val="tx1"/>
              </a:solidFill>
            </a:rPr>
            <a:t>Le persone hanno commesso il reato eludendo fraudolentemente il MOG</a:t>
          </a:r>
        </a:p>
      </dgm:t>
    </dgm:pt>
    <dgm:pt modelId="{9BC5CA55-75F9-1B45-94D3-D4E07E63AC50}" type="parTrans" cxnId="{AD9B94BE-4C41-654D-B02E-931073502634}">
      <dgm:prSet/>
      <dgm:spPr/>
      <dgm:t>
        <a:bodyPr/>
        <a:lstStyle/>
        <a:p>
          <a:endParaRPr lang="it-IT"/>
        </a:p>
      </dgm:t>
    </dgm:pt>
    <dgm:pt modelId="{B2160DFD-5E44-4B48-9487-73D1D08F7B71}" type="sibTrans" cxnId="{AD9B94BE-4C41-654D-B02E-931073502634}">
      <dgm:prSet/>
      <dgm:spPr/>
      <dgm:t>
        <a:bodyPr/>
        <a:lstStyle/>
        <a:p>
          <a:endParaRPr lang="it-IT"/>
        </a:p>
      </dgm:t>
    </dgm:pt>
    <dgm:pt modelId="{9BC4472E-EBAD-F14D-A1DD-8D747ECAFD9D}">
      <dgm:prSet phldrT="[Testo]" custT="1"/>
      <dgm:spPr>
        <a:solidFill>
          <a:srgbClr val="00B0F0"/>
        </a:solidFill>
      </dgm:spPr>
      <dgm:t>
        <a:bodyPr/>
        <a:lstStyle/>
        <a:p>
          <a:r>
            <a:rPr lang="it-IT" sz="2000" b="1" dirty="0">
              <a:solidFill>
                <a:schemeClr val="tx1"/>
              </a:solidFill>
            </a:rPr>
            <a:t>Non vi è stata omessa o insufficiente vigilanza da parte dell’</a:t>
          </a:r>
          <a:r>
            <a:rPr lang="it-IT" sz="2000" b="1" dirty="0" err="1">
              <a:solidFill>
                <a:schemeClr val="tx1"/>
              </a:solidFill>
            </a:rPr>
            <a:t>Odv</a:t>
          </a:r>
          <a:endParaRPr lang="it-IT" sz="2000" b="1" dirty="0">
            <a:solidFill>
              <a:schemeClr val="tx1"/>
            </a:solidFill>
          </a:endParaRPr>
        </a:p>
      </dgm:t>
    </dgm:pt>
    <dgm:pt modelId="{FDF71400-1138-0A4B-85C7-EEC39AD30121}" type="parTrans" cxnId="{F9E753E2-4C00-CF4A-A4E8-E383077D091F}">
      <dgm:prSet/>
      <dgm:spPr/>
      <dgm:t>
        <a:bodyPr/>
        <a:lstStyle/>
        <a:p>
          <a:endParaRPr lang="it-IT"/>
        </a:p>
      </dgm:t>
    </dgm:pt>
    <dgm:pt modelId="{9D8430BB-C946-1F42-8A9D-E83AB7288D70}" type="sibTrans" cxnId="{F9E753E2-4C00-CF4A-A4E8-E383077D091F}">
      <dgm:prSet/>
      <dgm:spPr/>
      <dgm:t>
        <a:bodyPr/>
        <a:lstStyle/>
        <a:p>
          <a:endParaRPr lang="it-IT"/>
        </a:p>
      </dgm:t>
    </dgm:pt>
    <dgm:pt modelId="{ECC6AB5F-1488-CD4B-AA50-7D2B642425EC}" type="pres">
      <dgm:prSet presAssocID="{F726194E-323E-6649-A793-9823A7579E6F}" presName="Name0" presStyleCnt="0">
        <dgm:presLayoutVars>
          <dgm:dir/>
          <dgm:resizeHandles val="exact"/>
        </dgm:presLayoutVars>
      </dgm:prSet>
      <dgm:spPr/>
    </dgm:pt>
    <dgm:pt modelId="{1A2C4480-22FA-B543-86D9-2DE32F7F15A2}" type="pres">
      <dgm:prSet presAssocID="{F726194E-323E-6649-A793-9823A7579E6F}" presName="cycle" presStyleCnt="0"/>
      <dgm:spPr/>
    </dgm:pt>
    <dgm:pt modelId="{98A1601A-164D-DB45-83A8-9758406A1C81}" type="pres">
      <dgm:prSet presAssocID="{878C4CCA-854E-8E4A-B715-FACA3BD75A02}" presName="nodeFirstNode" presStyleLbl="node1" presStyleIdx="0" presStyleCnt="5">
        <dgm:presLayoutVars>
          <dgm:bulletEnabled val="1"/>
        </dgm:presLayoutVars>
      </dgm:prSet>
      <dgm:spPr/>
    </dgm:pt>
    <dgm:pt modelId="{84D7D0AD-A959-E548-BC6C-9C091567C035}" type="pres">
      <dgm:prSet presAssocID="{6E71683A-3EEB-754A-AF96-77E7E4033614}" presName="sibTransFirstNode" presStyleLbl="bgShp" presStyleIdx="0" presStyleCnt="1"/>
      <dgm:spPr/>
    </dgm:pt>
    <dgm:pt modelId="{E5720CCE-A915-6A42-80C2-6399999D7DF5}" type="pres">
      <dgm:prSet presAssocID="{B9A3ED5A-3EA0-0142-8F5A-3E6756F20997}" presName="nodeFollowingNodes" presStyleLbl="node1" presStyleIdx="1" presStyleCnt="5" custScaleY="121997">
        <dgm:presLayoutVars>
          <dgm:bulletEnabled val="1"/>
        </dgm:presLayoutVars>
      </dgm:prSet>
      <dgm:spPr/>
    </dgm:pt>
    <dgm:pt modelId="{F2903ED7-965D-CC45-B43D-8FAF1DAC61AC}" type="pres">
      <dgm:prSet presAssocID="{B8A694F6-F97A-A64D-ACE5-CAEF8EEEA8DE}" presName="nodeFollowingNodes" presStyleLbl="node1" presStyleIdx="2" presStyleCnt="5" custScaleY="145809" custRadScaleRad="96375" custRadScaleInc="-9216">
        <dgm:presLayoutVars>
          <dgm:bulletEnabled val="1"/>
        </dgm:presLayoutVars>
      </dgm:prSet>
      <dgm:spPr/>
    </dgm:pt>
    <dgm:pt modelId="{A2AF994A-A705-7847-9489-1916BA9BDF77}" type="pres">
      <dgm:prSet presAssocID="{7AD6C190-DA35-784E-8489-946D96D1DD10}" presName="nodeFollowingNodes" presStyleLbl="node1" presStyleIdx="3" presStyleCnt="5" custScaleY="132884" custRadScaleRad="108548" custRadScaleInc="28038">
        <dgm:presLayoutVars>
          <dgm:bulletEnabled val="1"/>
        </dgm:presLayoutVars>
      </dgm:prSet>
      <dgm:spPr/>
    </dgm:pt>
    <dgm:pt modelId="{56D9177F-29F0-B443-A5F3-C2119FF64C4C}" type="pres">
      <dgm:prSet presAssocID="{9BC4472E-EBAD-F14D-A1DD-8D747ECAFD9D}" presName="nodeFollowingNodes" presStyleLbl="node1" presStyleIdx="4" presStyleCnt="5">
        <dgm:presLayoutVars>
          <dgm:bulletEnabled val="1"/>
        </dgm:presLayoutVars>
      </dgm:prSet>
      <dgm:spPr/>
    </dgm:pt>
  </dgm:ptLst>
  <dgm:cxnLst>
    <dgm:cxn modelId="{F5198907-4760-4B4B-9835-239CC721E6E8}" type="presOf" srcId="{6E71683A-3EEB-754A-AF96-77E7E4033614}" destId="{84D7D0AD-A959-E548-BC6C-9C091567C035}" srcOrd="0" destOrd="0" presId="urn:microsoft.com/office/officeart/2005/8/layout/cycle3"/>
    <dgm:cxn modelId="{4D377E26-1CA6-C349-A5E5-EFCC133E19A8}" type="presOf" srcId="{7AD6C190-DA35-784E-8489-946D96D1DD10}" destId="{A2AF994A-A705-7847-9489-1916BA9BDF77}" srcOrd="0" destOrd="0" presId="urn:microsoft.com/office/officeart/2005/8/layout/cycle3"/>
    <dgm:cxn modelId="{0C1A5E48-D6CC-2449-85DC-9D8D5ADEE8D4}" srcId="{F726194E-323E-6649-A793-9823A7579E6F}" destId="{B9A3ED5A-3EA0-0142-8F5A-3E6756F20997}" srcOrd="1" destOrd="0" parTransId="{1BA36115-A906-564F-AF36-66B011573843}" sibTransId="{422F1B2C-1B98-B647-95E7-0994E952C495}"/>
    <dgm:cxn modelId="{7460AB81-D8DD-8246-A1A7-100028A11BC1}" srcId="{F726194E-323E-6649-A793-9823A7579E6F}" destId="{878C4CCA-854E-8E4A-B715-FACA3BD75A02}" srcOrd="0" destOrd="0" parTransId="{318EEF75-6CCC-4945-9548-063E902AA237}" sibTransId="{6E71683A-3EEB-754A-AF96-77E7E4033614}"/>
    <dgm:cxn modelId="{641B7696-9035-A546-9E1B-B6F80EC3013C}" srcId="{F726194E-323E-6649-A793-9823A7579E6F}" destId="{B8A694F6-F97A-A64D-ACE5-CAEF8EEEA8DE}" srcOrd="2" destOrd="0" parTransId="{19007D50-B90F-0F49-998C-C2B898FC5344}" sibTransId="{245E1C6B-26DF-7449-A2B8-50B9E2D6E914}"/>
    <dgm:cxn modelId="{13F66499-B644-EB4D-8D0F-5E9A792041A7}" type="presOf" srcId="{9BC4472E-EBAD-F14D-A1DD-8D747ECAFD9D}" destId="{56D9177F-29F0-B443-A5F3-C2119FF64C4C}" srcOrd="0" destOrd="0" presId="urn:microsoft.com/office/officeart/2005/8/layout/cycle3"/>
    <dgm:cxn modelId="{AD9B94BE-4C41-654D-B02E-931073502634}" srcId="{F726194E-323E-6649-A793-9823A7579E6F}" destId="{7AD6C190-DA35-784E-8489-946D96D1DD10}" srcOrd="3" destOrd="0" parTransId="{9BC5CA55-75F9-1B45-94D3-D4E07E63AC50}" sibTransId="{B2160DFD-5E44-4B48-9487-73D1D08F7B71}"/>
    <dgm:cxn modelId="{8B21B2DA-5E78-5746-969E-2B6A0737B882}" type="presOf" srcId="{F726194E-323E-6649-A793-9823A7579E6F}" destId="{ECC6AB5F-1488-CD4B-AA50-7D2B642425EC}" srcOrd="0" destOrd="0" presId="urn:microsoft.com/office/officeart/2005/8/layout/cycle3"/>
    <dgm:cxn modelId="{45D01ADB-092E-444C-AE99-5F7701E8EFB8}" type="presOf" srcId="{B8A694F6-F97A-A64D-ACE5-CAEF8EEEA8DE}" destId="{F2903ED7-965D-CC45-B43D-8FAF1DAC61AC}" srcOrd="0" destOrd="0" presId="urn:microsoft.com/office/officeart/2005/8/layout/cycle3"/>
    <dgm:cxn modelId="{F9E753E2-4C00-CF4A-A4E8-E383077D091F}" srcId="{F726194E-323E-6649-A793-9823A7579E6F}" destId="{9BC4472E-EBAD-F14D-A1DD-8D747ECAFD9D}" srcOrd="4" destOrd="0" parTransId="{FDF71400-1138-0A4B-85C7-EEC39AD30121}" sibTransId="{9D8430BB-C946-1F42-8A9D-E83AB7288D70}"/>
    <dgm:cxn modelId="{B6641BE4-37BB-C249-92CA-E5CAD785E3BC}" type="presOf" srcId="{B9A3ED5A-3EA0-0142-8F5A-3E6756F20997}" destId="{E5720CCE-A915-6A42-80C2-6399999D7DF5}" srcOrd="0" destOrd="0" presId="urn:microsoft.com/office/officeart/2005/8/layout/cycle3"/>
    <dgm:cxn modelId="{1F8360FB-10DF-624B-BB7A-DEF19175C8AB}" type="presOf" srcId="{878C4CCA-854E-8E4A-B715-FACA3BD75A02}" destId="{98A1601A-164D-DB45-83A8-9758406A1C81}" srcOrd="0" destOrd="0" presId="urn:microsoft.com/office/officeart/2005/8/layout/cycle3"/>
    <dgm:cxn modelId="{18B83BFF-8097-F244-95B9-24835B96E1FD}" type="presParOf" srcId="{ECC6AB5F-1488-CD4B-AA50-7D2B642425EC}" destId="{1A2C4480-22FA-B543-86D9-2DE32F7F15A2}" srcOrd="0" destOrd="0" presId="urn:microsoft.com/office/officeart/2005/8/layout/cycle3"/>
    <dgm:cxn modelId="{5AB8108D-B4B0-3543-9C9F-6E77F38AB15F}" type="presParOf" srcId="{1A2C4480-22FA-B543-86D9-2DE32F7F15A2}" destId="{98A1601A-164D-DB45-83A8-9758406A1C81}" srcOrd="0" destOrd="0" presId="urn:microsoft.com/office/officeart/2005/8/layout/cycle3"/>
    <dgm:cxn modelId="{6C8C6B98-B7C2-9648-A544-E84359C8DE82}" type="presParOf" srcId="{1A2C4480-22FA-B543-86D9-2DE32F7F15A2}" destId="{84D7D0AD-A959-E548-BC6C-9C091567C035}" srcOrd="1" destOrd="0" presId="urn:microsoft.com/office/officeart/2005/8/layout/cycle3"/>
    <dgm:cxn modelId="{79AA5E37-8B47-C040-8C7C-8507C3B276B9}" type="presParOf" srcId="{1A2C4480-22FA-B543-86D9-2DE32F7F15A2}" destId="{E5720CCE-A915-6A42-80C2-6399999D7DF5}" srcOrd="2" destOrd="0" presId="urn:microsoft.com/office/officeart/2005/8/layout/cycle3"/>
    <dgm:cxn modelId="{4410CF37-85E2-564A-B426-98CADFE3C319}" type="presParOf" srcId="{1A2C4480-22FA-B543-86D9-2DE32F7F15A2}" destId="{F2903ED7-965D-CC45-B43D-8FAF1DAC61AC}" srcOrd="3" destOrd="0" presId="urn:microsoft.com/office/officeart/2005/8/layout/cycle3"/>
    <dgm:cxn modelId="{8EEA37C8-D96A-A44D-AF7D-51042895F885}" type="presParOf" srcId="{1A2C4480-22FA-B543-86D9-2DE32F7F15A2}" destId="{A2AF994A-A705-7847-9489-1916BA9BDF77}" srcOrd="4" destOrd="0" presId="urn:microsoft.com/office/officeart/2005/8/layout/cycle3"/>
    <dgm:cxn modelId="{7A889187-3157-C848-A45D-414392797717}" type="presParOf" srcId="{1A2C4480-22FA-B543-86D9-2DE32F7F15A2}" destId="{56D9177F-29F0-B443-A5F3-C2119FF64C4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3DE9B-C425-6C40-9948-7D1C95B0B8BC}">
      <dsp:nvSpPr>
        <dsp:cNvPr id="0" name=""/>
        <dsp:cNvSpPr/>
      </dsp:nvSpPr>
      <dsp:spPr>
        <a:xfrm>
          <a:off x="361968" y="776"/>
          <a:ext cx="2971767" cy="2013224"/>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solidFill>
                <a:schemeClr val="tx1"/>
              </a:solidFill>
            </a:rPr>
            <a:t>UN SOGGETTO «RIFERIBILE ALL’ENTE» COMMETTE UN REATO</a:t>
          </a:r>
        </a:p>
      </dsp:txBody>
      <dsp:txXfrm>
        <a:off x="797173" y="295606"/>
        <a:ext cx="2101357" cy="1423564"/>
      </dsp:txXfrm>
    </dsp:sp>
    <dsp:sp modelId="{65E4CA0E-AA53-3242-BAE5-666912CC143E}">
      <dsp:nvSpPr>
        <dsp:cNvPr id="0" name=""/>
        <dsp:cNvSpPr/>
      </dsp:nvSpPr>
      <dsp:spPr>
        <a:xfrm>
          <a:off x="1391627" y="2141743"/>
          <a:ext cx="912448" cy="91244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it-IT" sz="1600" kern="1200"/>
        </a:p>
      </dsp:txBody>
      <dsp:txXfrm>
        <a:off x="1512572" y="2490663"/>
        <a:ext cx="670558" cy="214608"/>
      </dsp:txXfrm>
    </dsp:sp>
    <dsp:sp modelId="{1729E497-9ADC-1446-A9EF-6613D017FCCA}">
      <dsp:nvSpPr>
        <dsp:cNvPr id="0" name=""/>
        <dsp:cNvSpPr/>
      </dsp:nvSpPr>
      <dsp:spPr>
        <a:xfrm>
          <a:off x="351034" y="2998595"/>
          <a:ext cx="2851607" cy="180045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solidFill>
                <a:schemeClr val="tx1"/>
              </a:solidFill>
            </a:rPr>
            <a:t>TALE REATO E’ COMMESSO NELL’INTERESSE O A VANTAGGIO DELL’ENTE</a:t>
          </a:r>
        </a:p>
      </dsp:txBody>
      <dsp:txXfrm>
        <a:off x="768642" y="3262265"/>
        <a:ext cx="2016391" cy="1273110"/>
      </dsp:txXfrm>
    </dsp:sp>
    <dsp:sp modelId="{56A8156A-D359-5548-B1EA-AB81CADAB760}">
      <dsp:nvSpPr>
        <dsp:cNvPr id="0" name=""/>
        <dsp:cNvSpPr/>
      </dsp:nvSpPr>
      <dsp:spPr>
        <a:xfrm rot="74484">
          <a:off x="3569792" y="2150156"/>
          <a:ext cx="500681" cy="585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it-IT" sz="2600" kern="1200"/>
        </a:p>
      </dsp:txBody>
      <dsp:txXfrm>
        <a:off x="3569810" y="2265574"/>
        <a:ext cx="350477" cy="351135"/>
      </dsp:txXfrm>
    </dsp:sp>
    <dsp:sp modelId="{60A4F8D3-C22B-964D-BD8F-E7D824B7773A}">
      <dsp:nvSpPr>
        <dsp:cNvPr id="0" name=""/>
        <dsp:cNvSpPr/>
      </dsp:nvSpPr>
      <dsp:spPr>
        <a:xfrm>
          <a:off x="4277648" y="918393"/>
          <a:ext cx="3589982" cy="3146375"/>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solidFill>
                <a:schemeClr val="tx1"/>
              </a:solidFill>
            </a:rPr>
            <a:t>SALVO CHE SIA ADOTTATO ED EFFICACEMENTE ATTUATO (PRIMA DELLA COMMISSIONE DEL REATO) </a:t>
          </a:r>
          <a:r>
            <a:rPr lang="it-IT" sz="2000" u="sng" kern="1200" dirty="0">
              <a:solidFill>
                <a:schemeClr val="tx1"/>
              </a:solidFill>
            </a:rPr>
            <a:t>UN IDONEO MOG </a:t>
          </a:r>
          <a:r>
            <a:rPr lang="it-IT" sz="2000" kern="1200" dirty="0">
              <a:solidFill>
                <a:schemeClr val="tx1"/>
              </a:solidFill>
            </a:rPr>
            <a:t>(MODELLO DI ORGANIZZAZIONE E GESTIONE) </a:t>
          </a:r>
        </a:p>
      </dsp:txBody>
      <dsp:txXfrm>
        <a:off x="4803389" y="1379169"/>
        <a:ext cx="2538500" cy="2224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7D0AD-A959-E548-BC6C-9C091567C035}">
      <dsp:nvSpPr>
        <dsp:cNvPr id="0" name=""/>
        <dsp:cNvSpPr/>
      </dsp:nvSpPr>
      <dsp:spPr>
        <a:xfrm>
          <a:off x="1009328" y="-183230"/>
          <a:ext cx="5614190" cy="5614190"/>
        </a:xfrm>
        <a:prstGeom prst="circularArrow">
          <a:avLst>
            <a:gd name="adj1" fmla="val 5544"/>
            <a:gd name="adj2" fmla="val 330680"/>
            <a:gd name="adj3" fmla="val 13777160"/>
            <a:gd name="adj4" fmla="val 1738521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1601A-164D-DB45-83A8-9758406A1C81}">
      <dsp:nvSpPr>
        <dsp:cNvPr id="0" name=""/>
        <dsp:cNvSpPr/>
      </dsp:nvSpPr>
      <dsp:spPr>
        <a:xfrm>
          <a:off x="2502664" y="-148083"/>
          <a:ext cx="2627518" cy="131375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solidFill>
            </a:rPr>
            <a:t>L’ente non risponde </a:t>
          </a:r>
        </a:p>
      </dsp:txBody>
      <dsp:txXfrm>
        <a:off x="2566796" y="-83951"/>
        <a:ext cx="2499254" cy="1185495"/>
      </dsp:txXfrm>
    </dsp:sp>
    <dsp:sp modelId="{E5720CCE-A915-6A42-80C2-6399999D7DF5}">
      <dsp:nvSpPr>
        <dsp:cNvPr id="0" name=""/>
        <dsp:cNvSpPr/>
      </dsp:nvSpPr>
      <dsp:spPr>
        <a:xfrm>
          <a:off x="4779599" y="1361712"/>
          <a:ext cx="2627518" cy="1602746"/>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solidFill>
            </a:rPr>
            <a:t>Ha adottato e concretamente attuato il MOG, prima della commissione del reato</a:t>
          </a:r>
        </a:p>
      </dsp:txBody>
      <dsp:txXfrm>
        <a:off x="4857839" y="1439952"/>
        <a:ext cx="2471038" cy="1446266"/>
      </dsp:txXfrm>
    </dsp:sp>
    <dsp:sp modelId="{F2903ED7-965D-CC45-B43D-8FAF1DAC61AC}">
      <dsp:nvSpPr>
        <dsp:cNvPr id="0" name=""/>
        <dsp:cNvSpPr/>
      </dsp:nvSpPr>
      <dsp:spPr>
        <a:xfrm>
          <a:off x="4032436" y="3672411"/>
          <a:ext cx="2627518" cy="191557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solidFill>
            </a:rPr>
            <a:t>Il compito di vigilare sul funzionamento e osservanza del MOG è stato affidato all’</a:t>
          </a:r>
          <a:r>
            <a:rPr lang="it-IT" sz="2000" b="1" kern="1200" dirty="0" err="1">
              <a:solidFill>
                <a:schemeClr val="tx1"/>
              </a:solidFill>
            </a:rPr>
            <a:t>Odv</a:t>
          </a:r>
          <a:endParaRPr lang="it-IT" sz="2000" b="1" kern="1200" dirty="0">
            <a:solidFill>
              <a:schemeClr val="tx1"/>
            </a:solidFill>
          </a:endParaRPr>
        </a:p>
      </dsp:txBody>
      <dsp:txXfrm>
        <a:off x="4125947" y="3765922"/>
        <a:ext cx="2440496" cy="1728557"/>
      </dsp:txXfrm>
    </dsp:sp>
    <dsp:sp modelId="{A2AF994A-A705-7847-9489-1916BA9BDF77}">
      <dsp:nvSpPr>
        <dsp:cNvPr id="0" name=""/>
        <dsp:cNvSpPr/>
      </dsp:nvSpPr>
      <dsp:spPr>
        <a:xfrm>
          <a:off x="432049" y="3600403"/>
          <a:ext cx="2627518" cy="17457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solidFill>
            </a:rPr>
            <a:t>Le persone hanno commesso il reato eludendo fraudolentemente il MOG</a:t>
          </a:r>
        </a:p>
      </dsp:txBody>
      <dsp:txXfrm>
        <a:off x="517271" y="3685625"/>
        <a:ext cx="2457074" cy="1575331"/>
      </dsp:txXfrm>
    </dsp:sp>
    <dsp:sp modelId="{56D9177F-29F0-B443-A5F3-C2119FF64C4C}">
      <dsp:nvSpPr>
        <dsp:cNvPr id="0" name=""/>
        <dsp:cNvSpPr/>
      </dsp:nvSpPr>
      <dsp:spPr>
        <a:xfrm>
          <a:off x="225729" y="1506206"/>
          <a:ext cx="2627518" cy="131375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solidFill>
            </a:rPr>
            <a:t>Non vi è stata omessa o insufficiente vigilanza da parte dell’</a:t>
          </a:r>
          <a:r>
            <a:rPr lang="it-IT" sz="2000" b="1" kern="1200" dirty="0" err="1">
              <a:solidFill>
                <a:schemeClr val="tx1"/>
              </a:solidFill>
            </a:rPr>
            <a:t>Odv</a:t>
          </a:r>
          <a:endParaRPr lang="it-IT" sz="2000" b="1" kern="1200" dirty="0">
            <a:solidFill>
              <a:schemeClr val="tx1"/>
            </a:solidFill>
          </a:endParaRPr>
        </a:p>
      </dsp:txBody>
      <dsp:txXfrm>
        <a:off x="289861" y="1570338"/>
        <a:ext cx="2499254" cy="118549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E4DB475-7D7D-425D-8FEC-0A25695932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it-IT" altLang="it-IT"/>
          </a:p>
        </p:txBody>
      </p:sp>
      <p:sp>
        <p:nvSpPr>
          <p:cNvPr id="10243" name="Rectangle 3">
            <a:extLst>
              <a:ext uri="{FF2B5EF4-FFF2-40B4-BE49-F238E27FC236}">
                <a16:creationId xmlns:a16="http://schemas.microsoft.com/office/drawing/2014/main" id="{81E9E3EC-6095-4A0B-8912-BD9B0D0AE19E}"/>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it-IT" altLang="it-IT"/>
          </a:p>
        </p:txBody>
      </p:sp>
      <p:sp>
        <p:nvSpPr>
          <p:cNvPr id="38916" name="Rectangle 4">
            <a:extLst>
              <a:ext uri="{FF2B5EF4-FFF2-40B4-BE49-F238E27FC236}">
                <a16:creationId xmlns:a16="http://schemas.microsoft.com/office/drawing/2014/main" id="{71781A3B-7F18-47DE-8344-65E1E6B625B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C5F6BF93-C564-4D9A-AAC6-BF1487FC6BC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46" name="Rectangle 6">
            <a:extLst>
              <a:ext uri="{FF2B5EF4-FFF2-40B4-BE49-F238E27FC236}">
                <a16:creationId xmlns:a16="http://schemas.microsoft.com/office/drawing/2014/main" id="{2A22F1D7-4AA7-4460-938B-887849BE77D3}"/>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it-IT" altLang="it-IT"/>
          </a:p>
        </p:txBody>
      </p:sp>
      <p:sp>
        <p:nvSpPr>
          <p:cNvPr id="10247" name="Rectangle 7">
            <a:extLst>
              <a:ext uri="{FF2B5EF4-FFF2-40B4-BE49-F238E27FC236}">
                <a16:creationId xmlns:a16="http://schemas.microsoft.com/office/drawing/2014/main" id="{C6AA1E98-D366-4906-94E0-B11678B8B74A}"/>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12817187-76B0-4837-B8E3-FD7457CBB38D}"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ヒラギノ角ゴ Pro W3"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Arial" pitchFamily="-105"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Geneva" pitchFamily="-112" charset="-128"/>
        <a:cs typeface="Geneva" pitchFamily="-8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96A3DF7-3B9A-4E0A-BDB9-FAAAE14FF63B}" type="slidenum">
              <a:rPr lang="it-IT" smtClean="0"/>
              <a:t>17</a:t>
            </a:fld>
            <a:endParaRPr lang="it-IT"/>
          </a:p>
        </p:txBody>
      </p:sp>
    </p:spTree>
    <p:extLst>
      <p:ext uri="{BB962C8B-B14F-4D97-AF65-F5344CB8AC3E}">
        <p14:creationId xmlns:p14="http://schemas.microsoft.com/office/powerpoint/2010/main" val="2827720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Immagine 3" descr="PPT_ScienzeFarmaceutiche-01.png">
            <a:extLst>
              <a:ext uri="{FF2B5EF4-FFF2-40B4-BE49-F238E27FC236}">
                <a16:creationId xmlns:a16="http://schemas.microsoft.com/office/drawing/2014/main" id="{40E09ED6-D11A-4495-BEF6-5923F8F9B60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8" y="609600"/>
            <a:ext cx="9140825"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2552700" y="3184525"/>
            <a:ext cx="6438900" cy="641350"/>
          </a:xfrm>
        </p:spPr>
        <p:txBody>
          <a:bodyPr/>
          <a:lstStyle>
            <a:lvl1pPr>
              <a:defRPr/>
            </a:lvl1pPr>
          </a:lstStyle>
          <a:p>
            <a:r>
              <a:rPr lang="it-IT"/>
              <a:t>Fare clic per modificare lo stile del titolo dello schema</a:t>
            </a:r>
          </a:p>
        </p:txBody>
      </p:sp>
      <p:sp>
        <p:nvSpPr>
          <p:cNvPr id="4099" name="Rectangle 3"/>
          <p:cNvSpPr>
            <a:spLocks noGrp="1" noChangeArrowheads="1"/>
          </p:cNvSpPr>
          <p:nvPr>
            <p:ph type="subTitle" idx="1"/>
          </p:nvPr>
        </p:nvSpPr>
        <p:spPr>
          <a:xfrm>
            <a:off x="2565400" y="2743200"/>
            <a:ext cx="6883400" cy="419100"/>
          </a:xfrm>
        </p:spPr>
        <p:txBody>
          <a:bodyPr/>
          <a:lstStyle>
            <a:lvl1pPr marL="0" indent="0">
              <a:defRPr/>
            </a:lvl1pPr>
          </a:lstStyle>
          <a:p>
            <a:r>
              <a:rPr lang="it-IT"/>
              <a:t>Fare clic per modificare lo stile del sottotitolo dello schema</a:t>
            </a:r>
          </a:p>
        </p:txBody>
      </p:sp>
    </p:spTree>
    <p:extLst>
      <p:ext uri="{BB962C8B-B14F-4D97-AF65-F5344CB8AC3E}">
        <p14:creationId xmlns:p14="http://schemas.microsoft.com/office/powerpoint/2010/main" val="386227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33821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396288" y="2336800"/>
            <a:ext cx="1947862" cy="3454400"/>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2552700" y="2336800"/>
            <a:ext cx="5691188" cy="3454400"/>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459540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281390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stile</a:t>
            </a:r>
          </a:p>
        </p:txBody>
      </p:sp>
      <p:sp>
        <p:nvSpPr>
          <p:cNvPr id="3" name="Segnaposto contenuto 2"/>
          <p:cNvSpPr>
            <a:spLocks noGrp="1"/>
          </p:cNvSpPr>
          <p:nvPr>
            <p:ph idx="1"/>
          </p:nvPr>
        </p:nvSpPr>
        <p:spPr>
          <a:xfrm>
            <a:off x="457200" y="1600200"/>
            <a:ext cx="8229600" cy="4525963"/>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478711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Tree>
    <p:extLst>
      <p:ext uri="{BB962C8B-B14F-4D97-AF65-F5344CB8AC3E}">
        <p14:creationId xmlns:p14="http://schemas.microsoft.com/office/powerpoint/2010/main" val="2537279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90262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937987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stile</a:t>
            </a:r>
          </a:p>
        </p:txBody>
      </p:sp>
    </p:spTree>
    <p:extLst>
      <p:ext uri="{BB962C8B-B14F-4D97-AF65-F5344CB8AC3E}">
        <p14:creationId xmlns:p14="http://schemas.microsoft.com/office/powerpoint/2010/main" val="43755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170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288317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83953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877197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stile</a:t>
            </a:r>
          </a:p>
        </p:txBody>
      </p:sp>
      <p:sp>
        <p:nvSpPr>
          <p:cNvPr id="3" name="Segnaposto testo verticale 2"/>
          <p:cNvSpPr>
            <a:spLocks noGrp="1"/>
          </p:cNvSpPr>
          <p:nvPr>
            <p:ph type="body" orient="vert" idx="1"/>
          </p:nvPr>
        </p:nvSpPr>
        <p:spPr>
          <a:xfrm>
            <a:off x="457200" y="1600200"/>
            <a:ext cx="8229600" cy="4525963"/>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792646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olo verticale e testo">
    <p:spTree>
      <p:nvGrpSpPr>
        <p:cNvPr id="1" name=""/>
        <p:cNvGrpSpPr/>
        <p:nvPr/>
      </p:nvGrpSpPr>
      <p:grpSpPr>
        <a:xfrm>
          <a:off x="0" y="0"/>
          <a:ext cx="0" cy="0"/>
          <a:chOff x="0" y="0"/>
          <a:chExt cx="0" cy="0"/>
        </a:xfrm>
      </p:grpSpPr>
      <p:sp>
        <p:nvSpPr>
          <p:cNvPr id="3" name="Segnaposto testo verticale 2"/>
          <p:cNvSpPr>
            <a:spLocks noGrp="1"/>
          </p:cNvSpPr>
          <p:nvPr>
            <p:ph type="body" orient="vert" idx="1"/>
          </p:nvPr>
        </p:nvSpPr>
        <p:spPr>
          <a:xfrm>
            <a:off x="457200" y="274638"/>
            <a:ext cx="6019800" cy="5851525"/>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771342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it-IT"/>
              <a:t>Fare clic per modificare stile</a:t>
            </a:r>
          </a:p>
        </p:txBody>
      </p:sp>
      <p:sp>
        <p:nvSpPr>
          <p:cNvPr id="3" name="Segnaposto data 2">
            <a:extLst>
              <a:ext uri="{FF2B5EF4-FFF2-40B4-BE49-F238E27FC236}">
                <a16:creationId xmlns:a16="http://schemas.microsoft.com/office/drawing/2014/main" id="{E85B4514-41B0-4A6A-97C8-1887D365000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D8FC70E-509D-44AE-8413-34FF332AAD16}" type="datetime1">
              <a:rPr lang="it-IT" altLang="it-IT"/>
              <a:pPr/>
              <a:t>11/04/24</a:t>
            </a:fld>
            <a:endParaRPr lang="it-IT" altLang="it-IT"/>
          </a:p>
        </p:txBody>
      </p:sp>
      <p:sp>
        <p:nvSpPr>
          <p:cNvPr id="4" name="Segnaposto piè di pagina 3">
            <a:extLst>
              <a:ext uri="{FF2B5EF4-FFF2-40B4-BE49-F238E27FC236}">
                <a16:creationId xmlns:a16="http://schemas.microsoft.com/office/drawing/2014/main" id="{0F67D6D8-4B42-4EDA-A61F-C3DAB9B8E433}"/>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it-IT" altLang="it-IT"/>
          </a:p>
        </p:txBody>
      </p:sp>
      <p:sp>
        <p:nvSpPr>
          <p:cNvPr id="5" name="Segnaposto numero diapositiva 4">
            <a:extLst>
              <a:ext uri="{FF2B5EF4-FFF2-40B4-BE49-F238E27FC236}">
                <a16:creationId xmlns:a16="http://schemas.microsoft.com/office/drawing/2014/main" id="{AB658ACB-A41C-482D-AC76-884EDB244E5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239DCB2-24F4-4C69-AA18-1E7AC3A7F1C3}" type="slidenum">
              <a:rPr lang="it-IT" altLang="it-IT"/>
              <a:pPr/>
              <a:t>‹N›</a:t>
            </a:fld>
            <a:endParaRPr lang="it-IT" altLang="it-IT"/>
          </a:p>
        </p:txBody>
      </p:sp>
    </p:spTree>
    <p:extLst>
      <p:ext uri="{BB962C8B-B14F-4D97-AF65-F5344CB8AC3E}">
        <p14:creationId xmlns:p14="http://schemas.microsoft.com/office/powerpoint/2010/main" val="1760496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Tree>
    <p:extLst>
      <p:ext uri="{BB962C8B-B14F-4D97-AF65-F5344CB8AC3E}">
        <p14:creationId xmlns:p14="http://schemas.microsoft.com/office/powerpoint/2010/main" val="1084710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chemeClr val="accent6">
                    <a:lumMod val="50000"/>
                  </a:schemeClr>
                </a:solidFill>
              </a:defRPr>
            </a:lvl1pPr>
          </a:lstStyle>
          <a:p>
            <a:r>
              <a:rPr lang="it-IT" dirty="0"/>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933005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gli stili del testo dello schema</a:t>
            </a:r>
          </a:p>
        </p:txBody>
      </p:sp>
    </p:spTree>
    <p:extLst>
      <p:ext uri="{BB962C8B-B14F-4D97-AF65-F5344CB8AC3E}">
        <p14:creationId xmlns:p14="http://schemas.microsoft.com/office/powerpoint/2010/main" val="667839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533400" y="13335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800600" y="13335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959231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275986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Tree>
    <p:extLst>
      <p:ext uri="{BB962C8B-B14F-4D97-AF65-F5344CB8AC3E}">
        <p14:creationId xmlns:p14="http://schemas.microsoft.com/office/powerpoint/2010/main" val="1974449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 dello schema</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Modifica gli stili del testo dello schema</a:t>
            </a:r>
          </a:p>
        </p:txBody>
      </p:sp>
    </p:spTree>
    <p:extLst>
      <p:ext uri="{BB962C8B-B14F-4D97-AF65-F5344CB8AC3E}">
        <p14:creationId xmlns:p14="http://schemas.microsoft.com/office/powerpoint/2010/main" val="108057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735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16663708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3433079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4162219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19900" y="-228600"/>
            <a:ext cx="2095500" cy="5676900"/>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533400" y="-228600"/>
            <a:ext cx="6134100" cy="56769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50269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2571750" y="3048000"/>
            <a:ext cx="3810000"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534150" y="3048000"/>
            <a:ext cx="3810000"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21844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 dello schema</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88995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Tree>
    <p:extLst>
      <p:ext uri="{BB962C8B-B14F-4D97-AF65-F5344CB8AC3E}">
        <p14:creationId xmlns:p14="http://schemas.microsoft.com/office/powerpoint/2010/main" val="659348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0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Tree>
    <p:extLst>
      <p:ext uri="{BB962C8B-B14F-4D97-AF65-F5344CB8AC3E}">
        <p14:creationId xmlns:p14="http://schemas.microsoft.com/office/powerpoint/2010/main" val="198056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Tree>
    <p:extLst>
      <p:ext uri="{BB962C8B-B14F-4D97-AF65-F5344CB8AC3E}">
        <p14:creationId xmlns:p14="http://schemas.microsoft.com/office/powerpoint/2010/main" val="85810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20616DB-7323-4F0A-9525-8D3516D22446}"/>
              </a:ext>
            </a:extLst>
          </p:cNvPr>
          <p:cNvSpPr>
            <a:spLocks noGrp="1" noChangeArrowheads="1"/>
          </p:cNvSpPr>
          <p:nvPr>
            <p:ph type="title"/>
          </p:nvPr>
        </p:nvSpPr>
        <p:spPr bwMode="auto">
          <a:xfrm>
            <a:off x="2552700" y="2336800"/>
            <a:ext cx="7772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794109F6-7E4D-4DAB-AAD8-92E638DD5024}"/>
              </a:ext>
            </a:extLst>
          </p:cNvPr>
          <p:cNvSpPr>
            <a:spLocks noGrp="1" noChangeArrowheads="1"/>
          </p:cNvSpPr>
          <p:nvPr>
            <p:ph type="body" idx="1"/>
          </p:nvPr>
        </p:nvSpPr>
        <p:spPr bwMode="auto">
          <a:xfrm>
            <a:off x="2571750" y="3048000"/>
            <a:ext cx="7772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Tree>
  </p:cSld>
  <p:clrMap bg1="lt1" tx1="dk1" bg2="lt2" tx2="dk2" accent1="accent1" accent2="accent2" accent3="accent3" accent4="accent4" accent5="accent5" accent6="accent6" hlink="hlink" folHlink="folHlink"/>
  <p:sldLayoutIdLst>
    <p:sldLayoutId id="2147484385"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Lst>
  <p:txStyles>
    <p:title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2pPr>
      <a:lvl3pPr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3pPr>
      <a:lvl4pPr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4pPr>
      <a:lvl5pPr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6pPr>
      <a:lvl7pPr marL="914400"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7pPr>
      <a:lvl8pPr marL="1371600"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8pPr>
      <a:lvl9pPr marL="1828800" algn="l" rtl="0" eaLnBrk="1" fontAlgn="base" hangingPunct="1">
        <a:spcBef>
          <a:spcPct val="0"/>
        </a:spcBef>
        <a:spcAft>
          <a:spcPct val="0"/>
        </a:spcAft>
        <a:defRPr sz="3200">
          <a:solidFill>
            <a:schemeClr val="bg1"/>
          </a:solidFill>
          <a:latin typeface="Trebuchet MS" pitchFamily="-105" charset="0"/>
          <a:ea typeface="ＭＳ Ｐゴシック" pitchFamily="-105" charset="-128"/>
          <a:cs typeface="ＭＳ Ｐゴシック" pitchFamily="-105" charset="-128"/>
        </a:defRPr>
      </a:lvl9pPr>
    </p:titleStyle>
    <p:bodyStyle>
      <a:lvl1pPr marL="342900" indent="-342900" algn="l" rtl="0" eaLnBrk="1" fontAlgn="base" hangingPunct="1">
        <a:spcBef>
          <a:spcPct val="20000"/>
        </a:spcBef>
        <a:spcAft>
          <a:spcPct val="0"/>
        </a:spcAft>
        <a:buChar char="•"/>
        <a:defRPr sz="3200" i="1">
          <a:solidFill>
            <a:schemeClr val="bg1"/>
          </a:solidFill>
          <a:latin typeface="+mn-lt"/>
          <a:ea typeface="+mn-ea"/>
          <a:cs typeface="+mn-cs"/>
        </a:defRPr>
      </a:lvl1pPr>
      <a:lvl2pPr marL="742950" indent="-285750" algn="l" rtl="0" eaLnBrk="1" fontAlgn="base" hangingPunct="1">
        <a:spcBef>
          <a:spcPct val="20000"/>
        </a:spcBef>
        <a:spcAft>
          <a:spcPct val="0"/>
        </a:spcAft>
        <a:buChar char="–"/>
        <a:defRPr sz="1400">
          <a:solidFill>
            <a:schemeClr val="bg1"/>
          </a:solidFill>
          <a:latin typeface="+mn-lt"/>
          <a:ea typeface="+mn-ea"/>
        </a:defRPr>
      </a:lvl2pPr>
      <a:lvl3pPr marL="1143000" indent="-228600" algn="l" rtl="0" eaLnBrk="1" fontAlgn="base" hangingPunct="1">
        <a:spcBef>
          <a:spcPct val="20000"/>
        </a:spcBef>
        <a:spcAft>
          <a:spcPct val="0"/>
        </a:spcAft>
        <a:buChar char="•"/>
        <a:defRPr sz="1400">
          <a:solidFill>
            <a:schemeClr val="bg1"/>
          </a:solidFill>
          <a:latin typeface="+mn-lt"/>
          <a:ea typeface="ヒラギノ角ゴ Pro W3" charset="-128"/>
          <a:cs typeface="ヒラギノ角ゴ Pro W3" charset="-128"/>
        </a:defRPr>
      </a:lvl3pPr>
      <a:lvl4pPr marL="1600200" indent="-228600" algn="l" rtl="0" eaLnBrk="1" fontAlgn="base" hangingPunct="1">
        <a:spcBef>
          <a:spcPct val="20000"/>
        </a:spcBef>
        <a:spcAft>
          <a:spcPct val="0"/>
        </a:spcAft>
        <a:buChar char="–"/>
        <a:defRPr sz="1400">
          <a:solidFill>
            <a:schemeClr val="bg1"/>
          </a:solidFill>
          <a:latin typeface="+mn-lt"/>
          <a:ea typeface="ヒラギノ角ゴ Pro W3" charset="-128"/>
        </a:defRPr>
      </a:lvl4pPr>
      <a:lvl5pPr marL="2057400" indent="-228600" algn="l" rtl="0" eaLnBrk="1" fontAlgn="base" hangingPunct="1">
        <a:spcBef>
          <a:spcPct val="20000"/>
        </a:spcBef>
        <a:spcAft>
          <a:spcPct val="0"/>
        </a:spcAft>
        <a:buChar char="»"/>
        <a:defRPr sz="1400">
          <a:solidFill>
            <a:schemeClr val="bg1"/>
          </a:solidFill>
          <a:latin typeface="+mn-lt"/>
          <a:ea typeface="Geneva" pitchFamily="-112" charset="-128"/>
          <a:cs typeface="Geneva" pitchFamily="-84" charset="-128"/>
        </a:defRPr>
      </a:lvl5pPr>
      <a:lvl6pPr marL="2514600" indent="-228600" algn="l" rtl="0" eaLnBrk="1" fontAlgn="base" hangingPunct="1">
        <a:spcBef>
          <a:spcPct val="20000"/>
        </a:spcBef>
        <a:spcAft>
          <a:spcPct val="0"/>
        </a:spcAft>
        <a:buChar char="»"/>
        <a:defRPr sz="1400">
          <a:solidFill>
            <a:schemeClr val="bg1"/>
          </a:solidFill>
          <a:latin typeface="+mn-lt"/>
          <a:ea typeface="+mn-ea"/>
        </a:defRPr>
      </a:lvl6pPr>
      <a:lvl7pPr marL="2971800" indent="-228600" algn="l" rtl="0" eaLnBrk="1" fontAlgn="base" hangingPunct="1">
        <a:spcBef>
          <a:spcPct val="20000"/>
        </a:spcBef>
        <a:spcAft>
          <a:spcPct val="0"/>
        </a:spcAft>
        <a:buChar char="»"/>
        <a:defRPr sz="1400">
          <a:solidFill>
            <a:schemeClr val="bg1"/>
          </a:solidFill>
          <a:latin typeface="+mn-lt"/>
          <a:ea typeface="+mn-ea"/>
        </a:defRPr>
      </a:lvl7pPr>
      <a:lvl8pPr marL="3429000" indent="-228600" algn="l" rtl="0" eaLnBrk="1" fontAlgn="base" hangingPunct="1">
        <a:spcBef>
          <a:spcPct val="20000"/>
        </a:spcBef>
        <a:spcAft>
          <a:spcPct val="0"/>
        </a:spcAft>
        <a:buChar char="»"/>
        <a:defRPr sz="1400">
          <a:solidFill>
            <a:schemeClr val="bg1"/>
          </a:solidFill>
          <a:latin typeface="+mn-lt"/>
          <a:ea typeface="+mn-ea"/>
        </a:defRPr>
      </a:lvl8pPr>
      <a:lvl9pPr marL="3886200" indent="-228600" algn="l" rtl="0" eaLnBrk="1" fontAlgn="base" hangingPunct="1">
        <a:spcBef>
          <a:spcPct val="20000"/>
        </a:spcBef>
        <a:spcAft>
          <a:spcPct val="0"/>
        </a:spcAft>
        <a:buChar char="»"/>
        <a:defRPr sz="1400">
          <a:solidFill>
            <a:schemeClr val="bg1"/>
          </a:solidFill>
          <a:latin typeface="+mn-lt"/>
          <a:ea typeface="+mn-ea"/>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Line 4">
            <a:extLst>
              <a:ext uri="{FF2B5EF4-FFF2-40B4-BE49-F238E27FC236}">
                <a16:creationId xmlns:a16="http://schemas.microsoft.com/office/drawing/2014/main" id="{7FBB3284-5AD6-486F-807E-4094AA88912E}"/>
              </a:ext>
            </a:extLst>
          </p:cNvPr>
          <p:cNvSpPr>
            <a:spLocks noChangeShapeType="1"/>
          </p:cNvSpPr>
          <p:nvPr userDrawn="1"/>
        </p:nvSpPr>
        <p:spPr bwMode="auto">
          <a:xfrm flipV="1">
            <a:off x="0" y="906463"/>
            <a:ext cx="9144000" cy="7937"/>
          </a:xfrm>
          <a:prstGeom prst="line">
            <a:avLst/>
          </a:prstGeom>
          <a:noFill/>
          <a:ln w="9525">
            <a:solidFill>
              <a:srgbClr val="172171"/>
            </a:solidFill>
            <a:round/>
            <a:headEnd/>
            <a:tailEnd/>
          </a:ln>
        </p:spPr>
        <p:txBody>
          <a:bodyPr wrap="none" anchor="ctr"/>
          <a:lstStyle/>
          <a:p>
            <a:pPr>
              <a:defRPr/>
            </a:pPr>
            <a:endParaRPr lang="it-IT">
              <a:latin typeface="Arial" pitchFamily="-105" charset="0"/>
              <a:ea typeface="ＭＳ Ｐゴシック" pitchFamily="-105" charset="-128"/>
              <a:cs typeface="ＭＳ Ｐゴシック" pitchFamily="-105" charset="-128"/>
            </a:endParaRPr>
          </a:p>
        </p:txBody>
      </p:sp>
      <p:pic>
        <p:nvPicPr>
          <p:cNvPr id="13315" name="Immagine 9" descr="PPT_ScienzeFarmaceutiche-03.png">
            <a:extLst>
              <a:ext uri="{FF2B5EF4-FFF2-40B4-BE49-F238E27FC236}">
                <a16:creationId xmlns:a16="http://schemas.microsoft.com/office/drawing/2014/main" id="{1C61F9CA-A03D-41C2-95F1-355B3A0F3281}"/>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264275"/>
            <a:ext cx="9144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86" r:id="rId1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Geneva" pitchFamily="-112" charset="-128"/>
          <a:cs typeface="Geneva" pitchFamily="-8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20" name="Line 4">
            <a:extLst>
              <a:ext uri="{FF2B5EF4-FFF2-40B4-BE49-F238E27FC236}">
                <a16:creationId xmlns:a16="http://schemas.microsoft.com/office/drawing/2014/main" id="{4B5603E6-A84A-42C5-8E5B-C03CB9F3899C}"/>
              </a:ext>
            </a:extLst>
          </p:cNvPr>
          <p:cNvSpPr>
            <a:spLocks noChangeShapeType="1"/>
          </p:cNvSpPr>
          <p:nvPr/>
        </p:nvSpPr>
        <p:spPr bwMode="auto">
          <a:xfrm>
            <a:off x="533400" y="906463"/>
            <a:ext cx="8610600" cy="0"/>
          </a:xfrm>
          <a:prstGeom prst="line">
            <a:avLst/>
          </a:prstGeom>
          <a:noFill/>
          <a:ln w="9525">
            <a:solidFill>
              <a:srgbClr val="172171"/>
            </a:solidFill>
            <a:round/>
            <a:headEnd/>
            <a:tailEnd/>
          </a:ln>
        </p:spPr>
        <p:txBody>
          <a:bodyPr wrap="none" anchor="ctr"/>
          <a:lstStyle/>
          <a:p>
            <a:pPr>
              <a:defRPr/>
            </a:pPr>
            <a:endParaRPr lang="it-IT">
              <a:latin typeface="Arial" pitchFamily="-105" charset="0"/>
              <a:ea typeface="ＭＳ Ｐゴシック" pitchFamily="-105" charset="-128"/>
            </a:endParaRPr>
          </a:p>
        </p:txBody>
      </p:sp>
      <p:sp>
        <p:nvSpPr>
          <p:cNvPr id="26627" name="Rectangle 2">
            <a:extLst>
              <a:ext uri="{FF2B5EF4-FFF2-40B4-BE49-F238E27FC236}">
                <a16:creationId xmlns:a16="http://schemas.microsoft.com/office/drawing/2014/main" id="{E776F170-5F10-44B7-822B-BD41789DDC2D}"/>
              </a:ext>
            </a:extLst>
          </p:cNvPr>
          <p:cNvSpPr>
            <a:spLocks noGrp="1" noChangeArrowheads="1"/>
          </p:cNvSpPr>
          <p:nvPr>
            <p:ph type="title"/>
          </p:nvPr>
        </p:nvSpPr>
        <p:spPr bwMode="auto">
          <a:xfrm>
            <a:off x="869950" y="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stile</a:t>
            </a:r>
          </a:p>
        </p:txBody>
      </p:sp>
      <p:sp>
        <p:nvSpPr>
          <p:cNvPr id="26628" name="Rectangle 3">
            <a:extLst>
              <a:ext uri="{FF2B5EF4-FFF2-40B4-BE49-F238E27FC236}">
                <a16:creationId xmlns:a16="http://schemas.microsoft.com/office/drawing/2014/main" id="{CD90B30F-E2FE-4004-A9D6-5C88B85BC0A7}"/>
              </a:ext>
            </a:extLst>
          </p:cNvPr>
          <p:cNvSpPr>
            <a:spLocks noGrp="1" noChangeArrowheads="1"/>
          </p:cNvSpPr>
          <p:nvPr>
            <p:ph type="body" idx="1"/>
          </p:nvPr>
        </p:nvSpPr>
        <p:spPr bwMode="auto">
          <a:xfrm>
            <a:off x="533400" y="13335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pic>
        <p:nvPicPr>
          <p:cNvPr id="26629" name="Immagine 10" descr="PPT_ScienzeFarmaceutiche-07.png">
            <a:extLst>
              <a:ext uri="{FF2B5EF4-FFF2-40B4-BE49-F238E27FC236}">
                <a16:creationId xmlns:a16="http://schemas.microsoft.com/office/drawing/2014/main" id="{B5B842C2-8002-4812-96B5-65DE9622228C}"/>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5905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txStyles>
    <p:title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5pPr>
      <a:lvl6pPr marL="457200" algn="l" rtl="0" fontAlgn="base">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6pPr>
      <a:lvl7pPr marL="914400" algn="l" rtl="0" fontAlgn="base">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7pPr>
      <a:lvl8pPr marL="1371600" algn="l" rtl="0" fontAlgn="base">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8pPr>
      <a:lvl9pPr marL="1828800" algn="l" rtl="0" fontAlgn="base">
        <a:spcBef>
          <a:spcPct val="0"/>
        </a:spcBef>
        <a:spcAft>
          <a:spcPct val="0"/>
        </a:spcAft>
        <a:defRPr sz="2800" b="1">
          <a:solidFill>
            <a:srgbClr val="071B50"/>
          </a:solidFill>
          <a:latin typeface="Trebuchet MS"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Char char="–"/>
        <a:defRPr sz="2000">
          <a:solidFill>
            <a:srgbClr val="424242"/>
          </a:solidFill>
          <a:latin typeface="+mn-lt"/>
          <a:ea typeface="+mn-ea"/>
        </a:defRPr>
      </a:lvl2pPr>
      <a:lvl3pPr marL="1143000" indent="-228600" algn="l" rtl="0" eaLnBrk="0" fontAlgn="base" hangingPunct="0">
        <a:spcBef>
          <a:spcPct val="20000"/>
        </a:spcBef>
        <a:spcAft>
          <a:spcPct val="0"/>
        </a:spcAft>
        <a:buChar char="•"/>
        <a:defRPr sz="2400">
          <a:solidFill>
            <a:srgbClr val="424242"/>
          </a:solidFill>
          <a:latin typeface="+mn-lt"/>
          <a:ea typeface="ヒラギノ角ゴ Pro W3" charset="-128"/>
          <a:cs typeface="ヒラギノ角ゴ Pro W3" charset="-128"/>
        </a:defRPr>
      </a:lvl3pPr>
      <a:lvl4pPr marL="1600200" indent="-228600" algn="l" rtl="0" eaLnBrk="0" fontAlgn="base" hangingPunct="0">
        <a:spcBef>
          <a:spcPct val="20000"/>
        </a:spcBef>
        <a:spcAft>
          <a:spcPct val="0"/>
        </a:spcAft>
        <a:buChar char="–"/>
        <a:defRPr sz="1600">
          <a:solidFill>
            <a:srgbClr val="424242"/>
          </a:solidFill>
          <a:latin typeface="+mn-lt"/>
          <a:ea typeface="ヒラギノ角ゴ Pro W3" charset="-128"/>
        </a:defRPr>
      </a:lvl4pPr>
      <a:lvl5pPr marL="2057400" indent="-228600" algn="l" rtl="0" eaLnBrk="0" fontAlgn="base" hangingPunct="0">
        <a:spcBef>
          <a:spcPct val="20000"/>
        </a:spcBef>
        <a:spcAft>
          <a:spcPct val="0"/>
        </a:spcAft>
        <a:buChar char="»"/>
        <a:defRPr sz="1600">
          <a:solidFill>
            <a:srgbClr val="424242"/>
          </a:solidFill>
          <a:latin typeface="+mn-lt"/>
          <a:ea typeface="Geneva" pitchFamily="-112" charset="-128"/>
          <a:cs typeface="Geneva" pitchFamily="-84" charset="-128"/>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A62A725-5CD5-423A-8EE3-7C10237F8694}"/>
              </a:ext>
            </a:extLst>
          </p:cNvPr>
          <p:cNvSpPr txBox="1">
            <a:spLocks noChangeArrowheads="1"/>
          </p:cNvSpPr>
          <p:nvPr/>
        </p:nvSpPr>
        <p:spPr bwMode="auto">
          <a:xfrm>
            <a:off x="1619672" y="3108325"/>
            <a:ext cx="729572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it-IT" altLang="it-IT" sz="4400" dirty="0">
                <a:solidFill>
                  <a:schemeClr val="bg1"/>
                </a:solidFill>
                <a:latin typeface="Trebuchet MS" panose="020B0603020202020204" pitchFamily="34" charset="0"/>
              </a:rPr>
              <a:t>Nozioni di diritto penale sostanziale</a:t>
            </a:r>
          </a:p>
        </p:txBody>
      </p:sp>
      <p:sp>
        <p:nvSpPr>
          <p:cNvPr id="40963" name="Rectangle 3">
            <a:extLst>
              <a:ext uri="{FF2B5EF4-FFF2-40B4-BE49-F238E27FC236}">
                <a16:creationId xmlns:a16="http://schemas.microsoft.com/office/drawing/2014/main" id="{D0613FC3-D50E-4288-AAEF-1AE1D553F913}"/>
              </a:ext>
            </a:extLst>
          </p:cNvPr>
          <p:cNvSpPr txBox="1">
            <a:spLocks noChangeArrowheads="1"/>
          </p:cNvSpPr>
          <p:nvPr/>
        </p:nvSpPr>
        <p:spPr bwMode="auto">
          <a:xfrm>
            <a:off x="2032000" y="4365104"/>
            <a:ext cx="6883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spcBef>
                <a:spcPct val="20000"/>
              </a:spcBef>
            </a:pPr>
            <a:r>
              <a:rPr lang="it-IT" altLang="it-IT" sz="2000" i="1" dirty="0">
                <a:solidFill>
                  <a:schemeClr val="bg1"/>
                </a:solidFill>
                <a:latin typeface="Trebuchet MS" panose="020B0603020202020204" pitchFamily="34" charset="0"/>
              </a:rPr>
              <a:t>Politecnico di Milano – </a:t>
            </a:r>
            <a:r>
              <a:rPr lang="it-IT" altLang="it-IT" sz="2000" i="1">
                <a:solidFill>
                  <a:schemeClr val="bg1"/>
                </a:solidFill>
                <a:latin typeface="Trebuchet MS" panose="020B0603020202020204" pitchFamily="34" charset="0"/>
              </a:rPr>
              <a:t>05 aprile 2024– </a:t>
            </a:r>
            <a:endParaRPr lang="it-IT" altLang="it-IT" sz="2000" i="1" dirty="0">
              <a:solidFill>
                <a:schemeClr val="bg1"/>
              </a:solidFill>
              <a:latin typeface="Trebuchet MS" panose="020B0603020202020204" pitchFamily="34" charset="0"/>
            </a:endParaRPr>
          </a:p>
          <a:p>
            <a:pPr algn="r">
              <a:spcBef>
                <a:spcPct val="20000"/>
              </a:spcBef>
            </a:pPr>
            <a:endParaRPr lang="it-IT" altLang="it-IT" sz="2000" i="1" dirty="0">
              <a:solidFill>
                <a:schemeClr val="bg1"/>
              </a:solidFill>
              <a:latin typeface="Trebuchet MS" panose="020B0603020202020204" pitchFamily="34" charset="0"/>
            </a:endParaRPr>
          </a:p>
          <a:p>
            <a:pPr algn="r">
              <a:spcBef>
                <a:spcPct val="20000"/>
              </a:spcBef>
            </a:pPr>
            <a:r>
              <a:rPr lang="it-IT" altLang="it-IT" sz="2000" i="1" dirty="0">
                <a:solidFill>
                  <a:schemeClr val="bg1"/>
                </a:solidFill>
                <a:latin typeface="Trebuchet MS" panose="020B0603020202020204" pitchFamily="34" charset="0"/>
              </a:rPr>
              <a:t>Avv. Giulia </a:t>
            </a:r>
            <a:r>
              <a:rPr lang="it-IT" altLang="it-IT" sz="2000" i="1" dirty="0" err="1">
                <a:solidFill>
                  <a:schemeClr val="bg1"/>
                </a:solidFill>
                <a:latin typeface="Trebuchet MS" panose="020B0603020202020204" pitchFamily="34" charset="0"/>
              </a:rPr>
              <a:t>Escurolle</a:t>
            </a:r>
            <a:r>
              <a:rPr lang="it-IT" altLang="it-IT" sz="2000" i="1" dirty="0">
                <a:solidFill>
                  <a:schemeClr val="bg1"/>
                </a:solidFill>
                <a:latin typeface="Trebuchet MS" panose="020B0603020202020204"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6D96FF-0A7E-9340-833D-64340CB9BEDA}"/>
              </a:ext>
            </a:extLst>
          </p:cNvPr>
          <p:cNvSpPr>
            <a:spLocks noGrp="1"/>
          </p:cNvSpPr>
          <p:nvPr>
            <p:ph type="title"/>
          </p:nvPr>
        </p:nvSpPr>
        <p:spPr/>
        <p:txBody>
          <a:bodyPr/>
          <a:lstStyle/>
          <a:p>
            <a:r>
              <a:rPr lang="it-IT" dirty="0"/>
              <a:t>Le circostanze aggravanti </a:t>
            </a:r>
          </a:p>
        </p:txBody>
      </p:sp>
      <p:sp>
        <p:nvSpPr>
          <p:cNvPr id="3" name="Segnaposto contenuto 2">
            <a:extLst>
              <a:ext uri="{FF2B5EF4-FFF2-40B4-BE49-F238E27FC236}">
                <a16:creationId xmlns:a16="http://schemas.microsoft.com/office/drawing/2014/main" id="{8F8AD506-D93F-5D40-B67E-DFCA8701FEC4}"/>
              </a:ext>
            </a:extLst>
          </p:cNvPr>
          <p:cNvSpPr>
            <a:spLocks noGrp="1"/>
          </p:cNvSpPr>
          <p:nvPr>
            <p:ph idx="1"/>
          </p:nvPr>
        </p:nvSpPr>
        <p:spPr>
          <a:xfrm>
            <a:off x="762000" y="1196752"/>
            <a:ext cx="8382000" cy="4114800"/>
          </a:xfrm>
        </p:spPr>
        <p:txBody>
          <a:bodyPr/>
          <a:lstStyle/>
          <a:p>
            <a:pPr algn="just"/>
            <a:r>
              <a:rPr lang="it-IT" dirty="0">
                <a:solidFill>
                  <a:schemeClr val="tx1"/>
                </a:solidFill>
              </a:rPr>
              <a:t>l'avere, nei </a:t>
            </a:r>
            <a:r>
              <a:rPr lang="it-IT" b="1" dirty="0">
                <a:solidFill>
                  <a:schemeClr val="tx1"/>
                </a:solidFill>
              </a:rPr>
              <a:t>delitti contro il patrimonio </a:t>
            </a:r>
            <a:r>
              <a:rPr lang="it-IT" dirty="0">
                <a:solidFill>
                  <a:schemeClr val="tx1"/>
                </a:solidFill>
              </a:rPr>
              <a:t>o che comunque offendono il patrimonio, ovvero nei delitti determinati da motivi di lucro, cagionato alla persona offesa dal reato un </a:t>
            </a:r>
            <a:r>
              <a:rPr lang="it-IT" b="1" dirty="0">
                <a:solidFill>
                  <a:schemeClr val="tx1"/>
                </a:solidFill>
              </a:rPr>
              <a:t>danno patrimoniale di rilevante gravita. </a:t>
            </a:r>
          </a:p>
          <a:p>
            <a:pPr marL="0" indent="0" algn="just">
              <a:buNone/>
            </a:pPr>
            <a:r>
              <a:rPr lang="it-IT" dirty="0">
                <a:solidFill>
                  <a:schemeClr val="tx1"/>
                </a:solidFill>
              </a:rPr>
              <a:t>Ad es. </a:t>
            </a:r>
            <a:r>
              <a:rPr lang="it-IT" b="1" dirty="0">
                <a:solidFill>
                  <a:schemeClr val="tx1"/>
                </a:solidFill>
              </a:rPr>
              <a:t>̀ </a:t>
            </a:r>
            <a:r>
              <a:rPr lang="it-IT" dirty="0">
                <a:solidFill>
                  <a:schemeClr val="tx1"/>
                </a:solidFill>
              </a:rPr>
              <a:t>Tizio, nel giro del racket, estorce alla proprietaria di un piccolo negozio, €25.000 al mese. </a:t>
            </a:r>
          </a:p>
          <a:p>
            <a:endParaRPr lang="it-IT" dirty="0"/>
          </a:p>
        </p:txBody>
      </p:sp>
      <p:pic>
        <p:nvPicPr>
          <p:cNvPr id="4" name="Immagine 3">
            <a:extLst>
              <a:ext uri="{FF2B5EF4-FFF2-40B4-BE49-F238E27FC236}">
                <a16:creationId xmlns:a16="http://schemas.microsoft.com/office/drawing/2014/main" id="{1F7D9E0F-9956-4243-8F49-2B3869A7E7BE}"/>
              </a:ext>
            </a:extLst>
          </p:cNvPr>
          <p:cNvPicPr>
            <a:picLocks noChangeAspect="1"/>
          </p:cNvPicPr>
          <p:nvPr/>
        </p:nvPicPr>
        <p:blipFill>
          <a:blip r:embed="rId2"/>
          <a:stretch>
            <a:fillRect/>
          </a:stretch>
        </p:blipFill>
        <p:spPr>
          <a:xfrm>
            <a:off x="4988598" y="4244752"/>
            <a:ext cx="3810000" cy="2133600"/>
          </a:xfrm>
          <a:prstGeom prst="rect">
            <a:avLst/>
          </a:prstGeom>
        </p:spPr>
      </p:pic>
    </p:spTree>
    <p:extLst>
      <p:ext uri="{BB962C8B-B14F-4D97-AF65-F5344CB8AC3E}">
        <p14:creationId xmlns:p14="http://schemas.microsoft.com/office/powerpoint/2010/main" val="60898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4D2DAC-32B0-9243-B669-4EE811AD1BE2}"/>
              </a:ext>
            </a:extLst>
          </p:cNvPr>
          <p:cNvSpPr>
            <a:spLocks noGrp="1"/>
          </p:cNvSpPr>
          <p:nvPr>
            <p:ph type="title"/>
          </p:nvPr>
        </p:nvSpPr>
        <p:spPr/>
        <p:txBody>
          <a:bodyPr/>
          <a:lstStyle/>
          <a:p>
            <a:r>
              <a:rPr lang="it-IT" dirty="0"/>
              <a:t>Le circostanze attenuanti </a:t>
            </a:r>
          </a:p>
        </p:txBody>
      </p:sp>
      <p:sp>
        <p:nvSpPr>
          <p:cNvPr id="3" name="Segnaposto contenuto 2">
            <a:extLst>
              <a:ext uri="{FF2B5EF4-FFF2-40B4-BE49-F238E27FC236}">
                <a16:creationId xmlns:a16="http://schemas.microsoft.com/office/drawing/2014/main" id="{F8C727F8-4C80-C144-B1AC-BF3BABC8B076}"/>
              </a:ext>
            </a:extLst>
          </p:cNvPr>
          <p:cNvSpPr>
            <a:spLocks noGrp="1"/>
          </p:cNvSpPr>
          <p:nvPr>
            <p:ph idx="1"/>
          </p:nvPr>
        </p:nvSpPr>
        <p:spPr>
          <a:xfrm>
            <a:off x="565150" y="1052736"/>
            <a:ext cx="8382000" cy="5805264"/>
          </a:xfrm>
        </p:spPr>
        <p:txBody>
          <a:bodyPr/>
          <a:lstStyle/>
          <a:p>
            <a:pPr marL="0" indent="0" algn="just">
              <a:buNone/>
            </a:pPr>
            <a:r>
              <a:rPr lang="it-IT" b="1" dirty="0">
                <a:solidFill>
                  <a:schemeClr val="tx1"/>
                </a:solidFill>
              </a:rPr>
              <a:t>Art. 62 c.p.: </a:t>
            </a:r>
          </a:p>
          <a:p>
            <a:pPr algn="just"/>
            <a:r>
              <a:rPr lang="it-IT" dirty="0">
                <a:solidFill>
                  <a:schemeClr val="tx1"/>
                </a:solidFill>
              </a:rPr>
              <a:t>avere agito per motivi di particolare </a:t>
            </a:r>
            <a:r>
              <a:rPr lang="it-IT" b="1" dirty="0">
                <a:solidFill>
                  <a:schemeClr val="tx1"/>
                </a:solidFill>
              </a:rPr>
              <a:t>valore morale o sociale. </a:t>
            </a:r>
            <a:r>
              <a:rPr lang="it-IT" dirty="0">
                <a:solidFill>
                  <a:schemeClr val="tx1"/>
                </a:solidFill>
              </a:rPr>
              <a:t>Ad es. </a:t>
            </a:r>
            <a:r>
              <a:rPr lang="it-IT" i="1" dirty="0">
                <a:solidFill>
                  <a:schemeClr val="tx1"/>
                </a:solidFill>
              </a:rPr>
              <a:t>un gruppo di persone venute a conoscenza del fatto che una multinazionale sfrutta clandestinamente dei bambini, irrompe negli uffici e in segno di protesta danneggia gli impianti. </a:t>
            </a:r>
          </a:p>
          <a:p>
            <a:pPr algn="just"/>
            <a:endParaRPr lang="it-IT" dirty="0">
              <a:solidFill>
                <a:schemeClr val="tx1"/>
              </a:solidFill>
            </a:endParaRPr>
          </a:p>
          <a:p>
            <a:pPr algn="just"/>
            <a:r>
              <a:rPr lang="it-IT" dirty="0">
                <a:solidFill>
                  <a:schemeClr val="tx1"/>
                </a:solidFill>
              </a:rPr>
              <a:t>aver reagito </a:t>
            </a:r>
            <a:r>
              <a:rPr lang="it-IT" b="1" dirty="0">
                <a:solidFill>
                  <a:schemeClr val="tx1"/>
                </a:solidFill>
              </a:rPr>
              <a:t>in stato di ira, determinato da un fatto ingiusto altrui. </a:t>
            </a:r>
            <a:r>
              <a:rPr lang="it-IT" dirty="0">
                <a:solidFill>
                  <a:schemeClr val="tx1"/>
                </a:solidFill>
              </a:rPr>
              <a:t>Ad es. </a:t>
            </a:r>
            <a:r>
              <a:rPr lang="it-IT" i="1" dirty="0">
                <a:solidFill>
                  <a:schemeClr val="tx1"/>
                </a:solidFill>
              </a:rPr>
              <a:t>Tizio scopre la moglie e l’amante insieme, inizia a litigare con l’uomo, gli dà un pugno e gli rompe il naso.</a:t>
            </a:r>
          </a:p>
          <a:p>
            <a:pPr algn="just"/>
            <a:endParaRPr lang="it-IT" dirty="0">
              <a:solidFill>
                <a:schemeClr val="tx1"/>
              </a:solidFill>
            </a:endParaRPr>
          </a:p>
          <a:p>
            <a:pPr marL="0" indent="0" algn="just">
              <a:buNone/>
            </a:pPr>
            <a:endParaRPr lang="it-IT" dirty="0">
              <a:solidFill>
                <a:schemeClr val="tx1"/>
              </a:solidFill>
            </a:endParaRPr>
          </a:p>
          <a:p>
            <a:endParaRPr lang="it-IT" dirty="0"/>
          </a:p>
        </p:txBody>
      </p:sp>
    </p:spTree>
    <p:extLst>
      <p:ext uri="{BB962C8B-B14F-4D97-AF65-F5344CB8AC3E}">
        <p14:creationId xmlns:p14="http://schemas.microsoft.com/office/powerpoint/2010/main" val="35082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4D2DAC-32B0-9243-B669-4EE811AD1BE2}"/>
              </a:ext>
            </a:extLst>
          </p:cNvPr>
          <p:cNvSpPr>
            <a:spLocks noGrp="1"/>
          </p:cNvSpPr>
          <p:nvPr>
            <p:ph type="title"/>
          </p:nvPr>
        </p:nvSpPr>
        <p:spPr/>
        <p:txBody>
          <a:bodyPr/>
          <a:lstStyle/>
          <a:p>
            <a:r>
              <a:rPr lang="it-IT" dirty="0"/>
              <a:t>Le circostanze attenuanti generiche </a:t>
            </a:r>
          </a:p>
        </p:txBody>
      </p:sp>
      <p:sp>
        <p:nvSpPr>
          <p:cNvPr id="3" name="Segnaposto contenuto 2">
            <a:extLst>
              <a:ext uri="{FF2B5EF4-FFF2-40B4-BE49-F238E27FC236}">
                <a16:creationId xmlns:a16="http://schemas.microsoft.com/office/drawing/2014/main" id="{F8C727F8-4C80-C144-B1AC-BF3BABC8B076}"/>
              </a:ext>
            </a:extLst>
          </p:cNvPr>
          <p:cNvSpPr>
            <a:spLocks noGrp="1"/>
          </p:cNvSpPr>
          <p:nvPr>
            <p:ph idx="1"/>
          </p:nvPr>
        </p:nvSpPr>
        <p:spPr>
          <a:xfrm>
            <a:off x="565150" y="1052736"/>
            <a:ext cx="8382000" cy="5805264"/>
          </a:xfrm>
        </p:spPr>
        <p:txBody>
          <a:bodyPr/>
          <a:lstStyle/>
          <a:p>
            <a:pPr marL="0" indent="0" algn="just">
              <a:buNone/>
            </a:pPr>
            <a:endParaRPr lang="it-IT" dirty="0">
              <a:solidFill>
                <a:schemeClr val="tx1"/>
              </a:solidFill>
            </a:endParaRPr>
          </a:p>
          <a:p>
            <a:pPr marL="0" indent="0" algn="just">
              <a:buNone/>
            </a:pPr>
            <a:r>
              <a:rPr lang="it-IT" dirty="0">
                <a:solidFill>
                  <a:schemeClr val="tx1"/>
                </a:solidFill>
              </a:rPr>
              <a:t>Ai sensi dell’art. 62 bis il giudice, indipendentemente dalle circostanze prevedute nell'articolo 62, può prendere in considerazione altre circostanze diverse, qualora le ritenga tali da giustificare una diminuzione della pena. </a:t>
            </a:r>
          </a:p>
          <a:p>
            <a:pPr marL="0" indent="0" algn="just">
              <a:buNone/>
            </a:pPr>
            <a:r>
              <a:rPr lang="it-IT" dirty="0">
                <a:solidFill>
                  <a:schemeClr val="tx1"/>
                </a:solidFill>
              </a:rPr>
              <a:t>Ad es. </a:t>
            </a:r>
            <a:r>
              <a:rPr lang="it-IT" i="1" dirty="0">
                <a:solidFill>
                  <a:schemeClr val="tx1"/>
                </a:solidFill>
              </a:rPr>
              <a:t>«buon comportamento processuale»; «assenza di precedenti penali»</a:t>
            </a:r>
          </a:p>
          <a:p>
            <a:pPr algn="just"/>
            <a:endParaRPr lang="it-IT" dirty="0">
              <a:solidFill>
                <a:schemeClr val="tx1"/>
              </a:solidFill>
            </a:endParaRPr>
          </a:p>
          <a:p>
            <a:pPr marL="0" indent="0" algn="just">
              <a:buNone/>
            </a:pPr>
            <a:endParaRPr lang="it-IT" dirty="0">
              <a:solidFill>
                <a:schemeClr val="tx1"/>
              </a:solidFill>
            </a:endParaRPr>
          </a:p>
          <a:p>
            <a:endParaRPr lang="it-IT" dirty="0"/>
          </a:p>
        </p:txBody>
      </p:sp>
    </p:spTree>
    <p:extLst>
      <p:ext uri="{BB962C8B-B14F-4D97-AF65-F5344CB8AC3E}">
        <p14:creationId xmlns:p14="http://schemas.microsoft.com/office/powerpoint/2010/main" val="2043991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ADCACE-7557-0E4B-815A-52A57C15CD05}"/>
              </a:ext>
            </a:extLst>
          </p:cNvPr>
          <p:cNvSpPr>
            <a:spLocks noGrp="1"/>
          </p:cNvSpPr>
          <p:nvPr>
            <p:ph type="title"/>
          </p:nvPr>
        </p:nvSpPr>
        <p:spPr/>
        <p:txBody>
          <a:bodyPr/>
          <a:lstStyle/>
          <a:p>
            <a:r>
              <a:rPr lang="it-IT" dirty="0"/>
              <a:t>Il reato circostanziato </a:t>
            </a:r>
          </a:p>
        </p:txBody>
      </p:sp>
      <p:pic>
        <p:nvPicPr>
          <p:cNvPr id="4" name="Segnaposto contenuto 3">
            <a:extLst>
              <a:ext uri="{FF2B5EF4-FFF2-40B4-BE49-F238E27FC236}">
                <a16:creationId xmlns:a16="http://schemas.microsoft.com/office/drawing/2014/main" id="{A0949F95-4115-1C47-8889-CC793FF6AC73}"/>
              </a:ext>
            </a:extLst>
          </p:cNvPr>
          <p:cNvPicPr>
            <a:picLocks noGrp="1" noChangeAspect="1"/>
          </p:cNvPicPr>
          <p:nvPr>
            <p:ph idx="1"/>
          </p:nvPr>
        </p:nvPicPr>
        <p:blipFill>
          <a:blip r:embed="rId2"/>
          <a:stretch>
            <a:fillRect/>
          </a:stretch>
        </p:blipFill>
        <p:spPr>
          <a:xfrm>
            <a:off x="869950" y="1124744"/>
            <a:ext cx="7772400" cy="5399806"/>
          </a:xfrm>
          <a:prstGeom prst="rect">
            <a:avLst/>
          </a:prstGeom>
        </p:spPr>
      </p:pic>
    </p:spTree>
    <p:extLst>
      <p:ext uri="{BB962C8B-B14F-4D97-AF65-F5344CB8AC3E}">
        <p14:creationId xmlns:p14="http://schemas.microsoft.com/office/powerpoint/2010/main" val="547897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1B85FD-00BC-1CF2-6B0A-B61E1FC8C44C}"/>
              </a:ext>
            </a:extLst>
          </p:cNvPr>
          <p:cNvSpPr>
            <a:spLocks noGrp="1"/>
          </p:cNvSpPr>
          <p:nvPr>
            <p:ph type="title"/>
          </p:nvPr>
        </p:nvSpPr>
        <p:spPr>
          <a:xfrm>
            <a:off x="838200" y="22455"/>
            <a:ext cx="7772400" cy="914400"/>
          </a:xfrm>
        </p:spPr>
        <p:txBody>
          <a:bodyPr/>
          <a:lstStyle/>
          <a:p>
            <a:r>
              <a:rPr lang="en-GB" sz="2600" dirty="0"/>
              <a:t>La </a:t>
            </a:r>
            <a:r>
              <a:rPr lang="en-GB" sz="2600" dirty="0" err="1"/>
              <a:t>responsabilità</a:t>
            </a:r>
            <a:r>
              <a:rPr lang="en-GB" sz="2600" dirty="0"/>
              <a:t> penal-</a:t>
            </a:r>
            <a:r>
              <a:rPr lang="en-GB" sz="2600" dirty="0" err="1"/>
              <a:t>amministrativa</a:t>
            </a:r>
            <a:r>
              <a:rPr lang="en-GB" sz="2600" dirty="0"/>
              <a:t> </a:t>
            </a:r>
            <a:r>
              <a:rPr lang="en-GB" sz="2600" dirty="0" err="1"/>
              <a:t>degli</a:t>
            </a:r>
            <a:r>
              <a:rPr lang="en-GB" sz="2600" dirty="0"/>
              <a:t> </a:t>
            </a:r>
            <a:r>
              <a:rPr lang="en-GB" sz="2600" dirty="0" err="1"/>
              <a:t>enti</a:t>
            </a:r>
            <a:endParaRPr lang="en-GB" sz="2600" dirty="0"/>
          </a:p>
        </p:txBody>
      </p:sp>
      <p:sp>
        <p:nvSpPr>
          <p:cNvPr id="3" name="Segnaposto contenuto 2">
            <a:extLst>
              <a:ext uri="{FF2B5EF4-FFF2-40B4-BE49-F238E27FC236}">
                <a16:creationId xmlns:a16="http://schemas.microsoft.com/office/drawing/2014/main" id="{902341A2-B837-DA53-CEDF-CC420A26616A}"/>
              </a:ext>
            </a:extLst>
          </p:cNvPr>
          <p:cNvSpPr>
            <a:spLocks noGrp="1"/>
          </p:cNvSpPr>
          <p:nvPr>
            <p:ph idx="1"/>
          </p:nvPr>
        </p:nvSpPr>
        <p:spPr/>
        <p:txBody>
          <a:bodyPr/>
          <a:lstStyle/>
          <a:p>
            <a:r>
              <a:rPr lang="en-GB" dirty="0">
                <a:solidFill>
                  <a:schemeClr val="tx1"/>
                </a:solidFill>
              </a:rPr>
              <a:t>Art. 27 Cost.: “la </a:t>
            </a:r>
            <a:r>
              <a:rPr lang="en-GB" dirty="0" err="1">
                <a:solidFill>
                  <a:schemeClr val="tx1"/>
                </a:solidFill>
              </a:rPr>
              <a:t>responsabilità</a:t>
            </a:r>
            <a:r>
              <a:rPr lang="en-GB" dirty="0">
                <a:solidFill>
                  <a:schemeClr val="tx1"/>
                </a:solidFill>
              </a:rPr>
              <a:t> </a:t>
            </a:r>
            <a:r>
              <a:rPr lang="en-GB" dirty="0" err="1">
                <a:solidFill>
                  <a:schemeClr val="tx1"/>
                </a:solidFill>
              </a:rPr>
              <a:t>penale</a:t>
            </a:r>
            <a:r>
              <a:rPr lang="en-GB" dirty="0">
                <a:solidFill>
                  <a:schemeClr val="tx1"/>
                </a:solidFill>
              </a:rPr>
              <a:t> </a:t>
            </a:r>
            <a:r>
              <a:rPr lang="en-GB" dirty="0" err="1">
                <a:solidFill>
                  <a:schemeClr val="tx1"/>
                </a:solidFill>
              </a:rPr>
              <a:t>è</a:t>
            </a:r>
            <a:r>
              <a:rPr lang="en-GB" dirty="0">
                <a:solidFill>
                  <a:schemeClr val="tx1"/>
                </a:solidFill>
              </a:rPr>
              <a:t> </a:t>
            </a:r>
            <a:r>
              <a:rPr lang="en-GB" dirty="0" err="1">
                <a:solidFill>
                  <a:schemeClr val="tx1"/>
                </a:solidFill>
              </a:rPr>
              <a:t>personale</a:t>
            </a:r>
            <a:r>
              <a:rPr lang="en-GB" dirty="0">
                <a:solidFill>
                  <a:schemeClr val="tx1"/>
                </a:solidFill>
              </a:rPr>
              <a:t>”</a:t>
            </a:r>
          </a:p>
          <a:p>
            <a:endParaRPr lang="en-GB" dirty="0">
              <a:solidFill>
                <a:schemeClr val="tx1"/>
              </a:solidFill>
            </a:endParaRPr>
          </a:p>
          <a:p>
            <a:endParaRPr lang="en-GB" dirty="0">
              <a:solidFill>
                <a:schemeClr val="tx1"/>
              </a:solidFill>
            </a:endParaRPr>
          </a:p>
          <a:p>
            <a:endParaRPr lang="en-GB" dirty="0">
              <a:solidFill>
                <a:schemeClr val="tx1"/>
              </a:solidFill>
            </a:endParaRPr>
          </a:p>
          <a:p>
            <a:pPr marL="0" indent="0" algn="ctr">
              <a:buNone/>
            </a:pPr>
            <a:r>
              <a:rPr lang="en-GB" i="1" dirty="0" err="1">
                <a:solidFill>
                  <a:schemeClr val="tx1"/>
                </a:solidFill>
              </a:rPr>
              <a:t>Societas</a:t>
            </a:r>
            <a:r>
              <a:rPr lang="en-GB" i="1" dirty="0">
                <a:solidFill>
                  <a:schemeClr val="tx1"/>
                </a:solidFill>
              </a:rPr>
              <a:t> </a:t>
            </a:r>
            <a:r>
              <a:rPr lang="en-GB" i="1" dirty="0" err="1">
                <a:solidFill>
                  <a:schemeClr val="tx1"/>
                </a:solidFill>
              </a:rPr>
              <a:t>delinquere</a:t>
            </a:r>
            <a:r>
              <a:rPr lang="en-GB" i="1" dirty="0">
                <a:solidFill>
                  <a:schemeClr val="tx1"/>
                </a:solidFill>
              </a:rPr>
              <a:t> non </a:t>
            </a:r>
            <a:r>
              <a:rPr lang="en-GB" i="1" dirty="0" err="1">
                <a:solidFill>
                  <a:schemeClr val="tx1"/>
                </a:solidFill>
              </a:rPr>
              <a:t>potest</a:t>
            </a:r>
            <a:endParaRPr lang="en-GB" i="1" dirty="0">
              <a:solidFill>
                <a:schemeClr val="tx1"/>
              </a:solidFill>
            </a:endParaRPr>
          </a:p>
          <a:p>
            <a:pPr marL="0" indent="0" algn="ctr">
              <a:buNone/>
            </a:pPr>
            <a:endParaRPr lang="en-GB" i="1" dirty="0">
              <a:solidFill>
                <a:schemeClr val="tx1"/>
              </a:solidFill>
            </a:endParaRPr>
          </a:p>
          <a:p>
            <a:pPr marL="0" indent="0" algn="ctr">
              <a:buNone/>
            </a:pPr>
            <a:r>
              <a:rPr lang="en-GB" i="1" dirty="0">
                <a:solidFill>
                  <a:schemeClr val="tx1"/>
                </a:solidFill>
              </a:rPr>
              <a:t>MA…….</a:t>
            </a:r>
          </a:p>
          <a:p>
            <a:pPr marL="0" indent="0" algn="ctr">
              <a:buNone/>
            </a:pPr>
            <a:endParaRPr lang="en-GB" i="1" dirty="0">
              <a:solidFill>
                <a:schemeClr val="tx1"/>
              </a:solidFill>
            </a:endParaRPr>
          </a:p>
          <a:p>
            <a:pPr marL="0" indent="0" algn="ctr">
              <a:buNone/>
            </a:pPr>
            <a:endParaRPr lang="en-GB" i="1" dirty="0">
              <a:solidFill>
                <a:schemeClr val="tx1"/>
              </a:solidFill>
            </a:endParaRPr>
          </a:p>
          <a:p>
            <a:pPr marL="0" indent="0" algn="ctr">
              <a:buNone/>
            </a:pPr>
            <a:endParaRPr lang="en-GB" i="1" dirty="0">
              <a:solidFill>
                <a:schemeClr val="tx1"/>
              </a:solidFill>
            </a:endParaRPr>
          </a:p>
          <a:p>
            <a:pPr marL="0" indent="0" algn="ctr">
              <a:buNone/>
            </a:pPr>
            <a:r>
              <a:rPr lang="en-GB" b="1" i="1" dirty="0">
                <a:solidFill>
                  <a:schemeClr val="tx1"/>
                </a:solidFill>
              </a:rPr>
              <a:t>D. </a:t>
            </a:r>
            <a:r>
              <a:rPr lang="en-GB" b="1" i="1" dirty="0" err="1">
                <a:solidFill>
                  <a:schemeClr val="tx1"/>
                </a:solidFill>
              </a:rPr>
              <a:t>lgs</a:t>
            </a:r>
            <a:r>
              <a:rPr lang="en-GB" b="1" i="1" dirty="0">
                <a:solidFill>
                  <a:schemeClr val="tx1"/>
                </a:solidFill>
              </a:rPr>
              <a:t>. 231/01</a:t>
            </a:r>
          </a:p>
          <a:p>
            <a:endParaRPr lang="en-GB" dirty="0">
              <a:solidFill>
                <a:schemeClr val="tx1"/>
              </a:solidFill>
            </a:endParaRPr>
          </a:p>
          <a:p>
            <a:pPr marL="0" indent="0">
              <a:buNone/>
            </a:pPr>
            <a:endParaRPr lang="en-GB" dirty="0">
              <a:solidFill>
                <a:schemeClr val="tx1"/>
              </a:solidFill>
            </a:endParaRPr>
          </a:p>
        </p:txBody>
      </p:sp>
      <p:sp>
        <p:nvSpPr>
          <p:cNvPr id="4" name="Freccia giù 3">
            <a:extLst>
              <a:ext uri="{FF2B5EF4-FFF2-40B4-BE49-F238E27FC236}">
                <a16:creationId xmlns:a16="http://schemas.microsoft.com/office/drawing/2014/main" id="{C3289B0D-85B5-A90F-D8DA-E33FFE3E2869}"/>
              </a:ext>
            </a:extLst>
          </p:cNvPr>
          <p:cNvSpPr/>
          <p:nvPr/>
        </p:nvSpPr>
        <p:spPr bwMode="auto">
          <a:xfrm>
            <a:off x="4067944" y="1988840"/>
            <a:ext cx="360040" cy="86409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endParaRPr>
          </a:p>
        </p:txBody>
      </p:sp>
      <p:sp>
        <p:nvSpPr>
          <p:cNvPr id="6" name="Freccia giù 5">
            <a:extLst>
              <a:ext uri="{FF2B5EF4-FFF2-40B4-BE49-F238E27FC236}">
                <a16:creationId xmlns:a16="http://schemas.microsoft.com/office/drawing/2014/main" id="{E8D66B7A-101D-096C-7A73-718FCAD1A05E}"/>
              </a:ext>
            </a:extLst>
          </p:cNvPr>
          <p:cNvSpPr/>
          <p:nvPr/>
        </p:nvSpPr>
        <p:spPr bwMode="auto">
          <a:xfrm>
            <a:off x="4103948" y="4600273"/>
            <a:ext cx="468052" cy="867172"/>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19766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5">
            <a:extLst>
              <a:ext uri="{FF2B5EF4-FFF2-40B4-BE49-F238E27FC236}">
                <a16:creationId xmlns:a16="http://schemas.microsoft.com/office/drawing/2014/main" id="{B6605478-F4A2-F94E-98C6-FAA1E3C66F48}"/>
              </a:ext>
            </a:extLst>
          </p:cNvPr>
          <p:cNvGraphicFramePr>
            <a:graphicFrameLocks noGrp="1"/>
          </p:cNvGraphicFramePr>
          <p:nvPr>
            <p:ph idx="1"/>
          </p:nvPr>
        </p:nvGraphicFramePr>
        <p:xfrm>
          <a:off x="457200" y="1554162"/>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olo 2">
            <a:extLst>
              <a:ext uri="{FF2B5EF4-FFF2-40B4-BE49-F238E27FC236}">
                <a16:creationId xmlns:a16="http://schemas.microsoft.com/office/drawing/2014/main" id="{AC599AF8-BDE9-52BD-DF6A-33377A60EA5B}"/>
              </a:ext>
            </a:extLst>
          </p:cNvPr>
          <p:cNvSpPr>
            <a:spLocks noGrp="1"/>
          </p:cNvSpPr>
          <p:nvPr>
            <p:ph type="title"/>
          </p:nvPr>
        </p:nvSpPr>
        <p:spPr/>
        <p:txBody>
          <a:bodyPr/>
          <a:lstStyle/>
          <a:p>
            <a:pPr algn="just"/>
            <a:r>
              <a:rPr lang="en-GB" sz="2600" dirty="0"/>
              <a:t>La </a:t>
            </a:r>
            <a:r>
              <a:rPr lang="en-GB" sz="2600" dirty="0" err="1"/>
              <a:t>responsabilità</a:t>
            </a:r>
            <a:r>
              <a:rPr lang="en-GB" sz="2600" dirty="0"/>
              <a:t> penal-</a:t>
            </a:r>
            <a:r>
              <a:rPr lang="en-GB" sz="2600" dirty="0" err="1"/>
              <a:t>amministrativa</a:t>
            </a:r>
            <a:r>
              <a:rPr lang="en-GB" sz="2600" dirty="0"/>
              <a:t> </a:t>
            </a:r>
            <a:r>
              <a:rPr lang="en-GB" sz="2600" dirty="0" err="1"/>
              <a:t>degli</a:t>
            </a:r>
            <a:r>
              <a:rPr lang="en-GB" sz="2600" dirty="0"/>
              <a:t> </a:t>
            </a:r>
            <a:r>
              <a:rPr lang="en-GB" sz="2600" dirty="0" err="1"/>
              <a:t>enti</a:t>
            </a:r>
            <a:endParaRPr lang="en-GB" sz="2600" dirty="0"/>
          </a:p>
        </p:txBody>
      </p:sp>
    </p:spTree>
    <p:extLst>
      <p:ext uri="{BB962C8B-B14F-4D97-AF65-F5344CB8AC3E}">
        <p14:creationId xmlns:p14="http://schemas.microsoft.com/office/powerpoint/2010/main" val="213454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738140BA-FCF2-EB43-9F3D-517292089C25}"/>
              </a:ext>
            </a:extLst>
          </p:cNvPr>
          <p:cNvGraphicFramePr/>
          <p:nvPr/>
        </p:nvGraphicFramePr>
        <p:xfrm>
          <a:off x="683568" y="476673"/>
          <a:ext cx="7632848" cy="5649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941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p:cNvSpPr txBox="1"/>
          <p:nvPr/>
        </p:nvSpPr>
        <p:spPr>
          <a:xfrm>
            <a:off x="1655676" y="1700808"/>
            <a:ext cx="5832648" cy="12926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1" i="0" u="none" strike="noStrike" kern="1200" cap="none" spc="0" normalizeH="0" baseline="0" noProof="0" dirty="0">
              <a:ln>
                <a:noFill/>
              </a:ln>
              <a:solidFill>
                <a:srgbClr val="002060"/>
              </a:solidFill>
              <a:effectLst/>
              <a:uLnTx/>
              <a:uFillTx/>
              <a:latin typeface="Baskerville Old Fac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srgbClr val="002060"/>
              </a:solidFill>
              <a:effectLst/>
              <a:uLnTx/>
              <a:uFillTx/>
              <a:latin typeface="Baskerville Old Fac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lumMod val="65000"/>
                  <a:lumOff val="35000"/>
                </a:prstClr>
              </a:solidFill>
              <a:effectLst/>
              <a:uLnTx/>
              <a:uFillTx/>
              <a:latin typeface="Baskerville Old Fac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C00000"/>
              </a:solidFill>
              <a:effectLst/>
              <a:uLnTx/>
              <a:uFillTx/>
              <a:latin typeface="Calibri"/>
              <a:ea typeface="+mn-ea"/>
              <a:cs typeface="+mn-cs"/>
            </a:endParaRPr>
          </a:p>
        </p:txBody>
      </p:sp>
      <p:sp>
        <p:nvSpPr>
          <p:cNvPr id="8" name="Rettangolo 7"/>
          <p:cNvSpPr/>
          <p:nvPr/>
        </p:nvSpPr>
        <p:spPr>
          <a:xfrm>
            <a:off x="755576" y="836712"/>
            <a:ext cx="8147248" cy="526297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Trebuchet MS" panose="020B0703020202090204" pitchFamily="34" charset="0"/>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2400" dirty="0">
              <a:latin typeface="Trebuchet MS" panose="020B070302020209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latin typeface="Trebuchet MS" panose="020B0703020202090204" pitchFamily="34" charset="0"/>
                <a:cs typeface="Calibri" panose="020F0502020204030204" pitchFamily="34" charset="0"/>
              </a:rPr>
              <a:t>In caso di affermazione di colpevolezza, alla </a:t>
            </a:r>
            <a:r>
              <a:rPr lang="it-IT" sz="2400" u="sng" dirty="0">
                <a:latin typeface="Trebuchet MS" panose="020B0703020202090204" pitchFamily="34" charset="0"/>
                <a:cs typeface="Calibri" panose="020F0502020204030204" pitchFamily="34" charset="0"/>
              </a:rPr>
              <a:t>persona fisica (apicale o sottoposto) </a:t>
            </a:r>
            <a:r>
              <a:rPr lang="it-IT" sz="2400" dirty="0">
                <a:latin typeface="Trebuchet MS" panose="020B0703020202090204" pitchFamily="34" charset="0"/>
                <a:cs typeface="Calibri" panose="020F0502020204030204" pitchFamily="34" charset="0"/>
              </a:rPr>
              <a:t>saranno comminate SANZIONI PENALI; se l’ente è ritenuto colpevole, possono essere applicate:</a:t>
            </a:r>
            <a:endParaRPr kumimoji="0" lang="it-IT" sz="2400" b="0" i="0" u="none" strike="noStrike" kern="1200" cap="none" spc="0" normalizeH="0" baseline="0" noProof="0" dirty="0">
              <a:ln>
                <a:noFill/>
              </a:ln>
              <a:effectLst/>
              <a:uLnTx/>
              <a:uFillTx/>
              <a:latin typeface="Trebuchet MS" panose="020B070302020209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1" i="0" u="none" strike="noStrike" kern="1200" cap="none" spc="0" normalizeH="0" baseline="0" noProof="0" dirty="0">
              <a:ln>
                <a:noFill/>
              </a:ln>
              <a:effectLst/>
              <a:uLnTx/>
              <a:uFillTx/>
              <a:latin typeface="Trebuchet MS" panose="020B0703020202090204" pitchFamily="34" charset="0"/>
              <a:cs typeface="Calibri" panose="020F0502020204030204" pitchFamily="34"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lang="it-IT" sz="2400" b="1" u="sng" dirty="0">
                <a:latin typeface="Trebuchet MS" panose="020B0703020202090204" pitchFamily="34" charset="0"/>
                <a:cs typeface="Calibri" panose="020F0502020204030204" pitchFamily="34" charset="0"/>
              </a:rPr>
              <a:t>SANZIONI PECUNIARIE</a:t>
            </a:r>
          </a:p>
          <a:p>
            <a:pPr marR="0" lvl="0" algn="just" defTabSz="914400" rtl="0" eaLnBrk="1" fontAlgn="auto" latinLnBrk="0" hangingPunct="1">
              <a:lnSpc>
                <a:spcPct val="100000"/>
              </a:lnSpc>
              <a:spcBef>
                <a:spcPts val="0"/>
              </a:spcBef>
              <a:spcAft>
                <a:spcPts val="0"/>
              </a:spcAft>
              <a:buClrTx/>
              <a:buSzTx/>
              <a:tabLst/>
              <a:defRPr/>
            </a:pPr>
            <a:endParaRPr lang="it-IT" sz="2400" b="1" u="sng" dirty="0">
              <a:latin typeface="Trebuchet MS" panose="020B0703020202090204" pitchFamily="34" charset="0"/>
              <a:cs typeface="Calibri" panose="020F0502020204030204" pitchFamily="34"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400" b="1" i="0" u="sng" strike="noStrike" kern="1200" cap="none" spc="0" normalizeH="0" baseline="0" noProof="0" dirty="0">
                <a:ln>
                  <a:noFill/>
                </a:ln>
                <a:effectLst/>
                <a:uLnTx/>
                <a:uFillTx/>
                <a:latin typeface="Trebuchet MS" panose="020B0703020202090204" pitchFamily="34" charset="0"/>
                <a:cs typeface="Calibri" panose="020F0502020204030204" pitchFamily="34" charset="0"/>
              </a:rPr>
              <a:t>SANZIONI INTERDITTIVE</a:t>
            </a:r>
          </a:p>
          <a:p>
            <a:pPr marR="0" lvl="0" algn="just" defTabSz="914400" rtl="0" eaLnBrk="1" fontAlgn="auto" latinLnBrk="0" hangingPunct="1">
              <a:lnSpc>
                <a:spcPct val="100000"/>
              </a:lnSpc>
              <a:spcBef>
                <a:spcPts val="0"/>
              </a:spcBef>
              <a:spcAft>
                <a:spcPts val="0"/>
              </a:spcAft>
              <a:buClrTx/>
              <a:buSzTx/>
              <a:tabLst/>
              <a:defRPr/>
            </a:pPr>
            <a:endParaRPr kumimoji="0" lang="it-IT" sz="2400" b="1" i="0" u="sng" strike="noStrike" kern="1200" cap="none" spc="0" normalizeH="0" baseline="0" noProof="0" dirty="0">
              <a:ln>
                <a:noFill/>
              </a:ln>
              <a:effectLst/>
              <a:uLnTx/>
              <a:uFillTx/>
              <a:latin typeface="Trebuchet MS" panose="020B0703020202090204" pitchFamily="34" charset="0"/>
              <a:cs typeface="Calibri" panose="020F0502020204030204" pitchFamily="34"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400" b="1" i="0" u="sng" strike="noStrike" kern="1200" cap="none" spc="0" normalizeH="0" baseline="0" noProof="0" dirty="0">
                <a:ln>
                  <a:noFill/>
                </a:ln>
                <a:effectLst/>
                <a:uLnTx/>
                <a:uFillTx/>
                <a:latin typeface="Trebuchet MS" panose="020B0703020202090204" pitchFamily="34" charset="0"/>
                <a:cs typeface="Calibri" panose="020F0502020204030204" pitchFamily="34" charset="0"/>
              </a:rPr>
              <a:t>CONFISCA del prezzo o del profitto del reato, </a:t>
            </a:r>
          </a:p>
          <a:p>
            <a:pPr marR="0" lvl="0" algn="just" defTabSz="914400" rtl="0" eaLnBrk="1" fontAlgn="auto" latinLnBrk="0" hangingPunct="1">
              <a:lnSpc>
                <a:spcPct val="100000"/>
              </a:lnSpc>
              <a:spcBef>
                <a:spcPts val="0"/>
              </a:spcBef>
              <a:spcAft>
                <a:spcPts val="0"/>
              </a:spcAft>
              <a:buClrTx/>
              <a:buSzTx/>
              <a:tabLst/>
              <a:defRPr/>
            </a:pPr>
            <a:endParaRPr kumimoji="0" lang="it-IT" sz="2400" b="1" i="0" u="sng" strike="noStrike" kern="1200" cap="none" spc="0" normalizeH="0" baseline="0" noProof="0" dirty="0">
              <a:ln>
                <a:noFill/>
              </a:ln>
              <a:effectLst/>
              <a:uLnTx/>
              <a:uFillTx/>
              <a:latin typeface="Trebuchet MS" panose="020B0703020202090204" pitchFamily="34" charset="0"/>
              <a:cs typeface="Calibri" panose="020F0502020204030204" pitchFamily="34" charset="0"/>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lang="it-IT" sz="2400" b="1" u="sng" dirty="0">
                <a:latin typeface="Trebuchet MS" panose="020B0703020202090204" pitchFamily="34" charset="0"/>
                <a:cs typeface="Calibri" panose="020F0502020204030204" pitchFamily="34" charset="0"/>
              </a:rPr>
              <a:t>PUBBLICAZIONE della sentenza di condanna </a:t>
            </a:r>
            <a:endParaRPr kumimoji="0" lang="it-IT" sz="2400" b="1" i="0" u="none" strike="noStrike" kern="1200" cap="none" spc="0" normalizeH="0" baseline="0" noProof="0" dirty="0">
              <a:ln>
                <a:noFill/>
              </a:ln>
              <a:effectLst/>
              <a:uLnTx/>
              <a:uFillTx/>
              <a:latin typeface="Trebuchet MS" panose="020B0703020202090204" pitchFamily="34" charset="0"/>
              <a:cs typeface="Calibri" panose="020F0502020204030204" pitchFamily="34" charset="0"/>
            </a:endParaRPr>
          </a:p>
        </p:txBody>
      </p:sp>
    </p:spTree>
    <p:extLst>
      <p:ext uri="{BB962C8B-B14F-4D97-AF65-F5344CB8AC3E}">
        <p14:creationId xmlns:p14="http://schemas.microsoft.com/office/powerpoint/2010/main" val="62647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314CEC3-89CA-0345-9341-5E6F9F8BBB80}"/>
              </a:ext>
            </a:extLst>
          </p:cNvPr>
          <p:cNvSpPr>
            <a:spLocks noGrp="1"/>
          </p:cNvSpPr>
          <p:nvPr>
            <p:ph idx="1"/>
          </p:nvPr>
        </p:nvSpPr>
        <p:spPr>
          <a:xfrm>
            <a:off x="641350" y="1097360"/>
            <a:ext cx="8229600" cy="5760640"/>
          </a:xfrm>
        </p:spPr>
        <p:txBody>
          <a:bodyPr>
            <a:normAutofit fontScale="92500" lnSpcReduction="10000"/>
          </a:bodyPr>
          <a:lstStyle/>
          <a:p>
            <a:pPr marL="0" indent="0" algn="just">
              <a:spcBef>
                <a:spcPts val="0"/>
              </a:spcBef>
              <a:buNone/>
              <a:defRPr/>
            </a:pPr>
            <a:r>
              <a:rPr lang="it-IT" sz="2500" b="1" dirty="0">
                <a:solidFill>
                  <a:schemeClr val="tx1"/>
                </a:solidFill>
                <a:latin typeface="Trebuchet MS" panose="020B0703020202090204" pitchFamily="34" charset="0"/>
                <a:cs typeface="Calibri" panose="020F0502020204030204" pitchFamily="34" charset="0"/>
              </a:rPr>
              <a:t>COMMISURAZIONE DELLE QUOTE:</a:t>
            </a:r>
          </a:p>
          <a:p>
            <a:pPr algn="just">
              <a:spcBef>
                <a:spcPts val="0"/>
              </a:spcBef>
              <a:defRPr/>
            </a:pPr>
            <a:r>
              <a:rPr lang="it-IT" sz="2500" dirty="0">
                <a:solidFill>
                  <a:schemeClr val="tx1"/>
                </a:solidFill>
                <a:latin typeface="Trebuchet MS" panose="020B0703020202090204" pitchFamily="34" charset="0"/>
                <a:cs typeface="Calibri" panose="020F0502020204030204" pitchFamily="34" charset="0"/>
              </a:rPr>
              <a:t>le sanzioni pecuniarie sono applicate e calcolate per «quote» (min. 100, max. 1000), in base alle cornici edittali previste per i singoli illeciti;</a:t>
            </a:r>
          </a:p>
          <a:p>
            <a:pPr algn="just">
              <a:spcBef>
                <a:spcPts val="0"/>
              </a:spcBef>
              <a:defRPr/>
            </a:pPr>
            <a:r>
              <a:rPr lang="it-IT" sz="2500" dirty="0">
                <a:solidFill>
                  <a:schemeClr val="tx1"/>
                </a:solidFill>
                <a:latin typeface="Trebuchet MS" panose="020B0703020202090204" pitchFamily="34" charset="0"/>
                <a:cs typeface="Calibri" panose="020F0502020204030204" pitchFamily="34" charset="0"/>
              </a:rPr>
              <a:t>l’importo di ciascuna quota varia da un minimo di € 258 a € 1.549 euro.</a:t>
            </a:r>
          </a:p>
          <a:p>
            <a:pPr marL="0" indent="0" algn="just">
              <a:spcBef>
                <a:spcPts val="0"/>
              </a:spcBef>
              <a:buNone/>
              <a:defRPr/>
            </a:pPr>
            <a:endParaRPr lang="it-IT" sz="2500" dirty="0">
              <a:solidFill>
                <a:schemeClr val="tx1"/>
              </a:solidFill>
              <a:latin typeface="Trebuchet MS" panose="020B0703020202090204" pitchFamily="34" charset="0"/>
              <a:cs typeface="Calibri" panose="020F0502020204030204" pitchFamily="34" charset="0"/>
            </a:endParaRPr>
          </a:p>
          <a:p>
            <a:pPr marL="0" indent="0" algn="just">
              <a:spcBef>
                <a:spcPts val="0"/>
              </a:spcBef>
              <a:buNone/>
              <a:defRPr/>
            </a:pPr>
            <a:r>
              <a:rPr lang="it-IT" sz="2500" b="1" dirty="0">
                <a:solidFill>
                  <a:schemeClr val="tx1"/>
                </a:solidFill>
                <a:latin typeface="Trebuchet MS" panose="020B0703020202090204" pitchFamily="34" charset="0"/>
                <a:cs typeface="Calibri" panose="020F0502020204030204" pitchFamily="34" charset="0"/>
              </a:rPr>
              <a:t>CRITERI DI COMMISURAZIONE DELLE QUOTE</a:t>
            </a:r>
          </a:p>
          <a:p>
            <a:pPr marL="0" indent="0" algn="just">
              <a:spcBef>
                <a:spcPts val="0"/>
              </a:spcBef>
              <a:buNone/>
              <a:defRPr/>
            </a:pPr>
            <a:r>
              <a:rPr lang="it-IT" sz="2500" dirty="0">
                <a:solidFill>
                  <a:schemeClr val="tx1"/>
                </a:solidFill>
                <a:latin typeface="Trebuchet MS" panose="020B0703020202090204" pitchFamily="34" charset="0"/>
                <a:cs typeface="Calibri" panose="020F0502020204030204" pitchFamily="34" charset="0"/>
              </a:rPr>
              <a:t>Il numero delle quote è determinato sulla base di:</a:t>
            </a:r>
          </a:p>
          <a:p>
            <a:pPr algn="just">
              <a:spcBef>
                <a:spcPts val="0"/>
              </a:spcBef>
              <a:defRPr/>
            </a:pPr>
            <a:r>
              <a:rPr lang="it-IT" sz="2500" dirty="0">
                <a:solidFill>
                  <a:schemeClr val="tx1"/>
                </a:solidFill>
                <a:latin typeface="Trebuchet MS" panose="020B0703020202090204" pitchFamily="34" charset="0"/>
                <a:cs typeface="Calibri" panose="020F0502020204030204" pitchFamily="34" charset="0"/>
              </a:rPr>
              <a:t>gravità del fatto </a:t>
            </a:r>
          </a:p>
          <a:p>
            <a:pPr algn="just">
              <a:spcBef>
                <a:spcPts val="0"/>
              </a:spcBef>
              <a:defRPr/>
            </a:pPr>
            <a:r>
              <a:rPr lang="it-IT" sz="2500" dirty="0">
                <a:solidFill>
                  <a:schemeClr val="tx1"/>
                </a:solidFill>
                <a:latin typeface="Trebuchet MS" panose="020B0703020202090204" pitchFamily="34" charset="0"/>
                <a:cs typeface="Calibri" panose="020F0502020204030204" pitchFamily="34" charset="0"/>
              </a:rPr>
              <a:t>grado di responsabilità dell’ente</a:t>
            </a:r>
          </a:p>
          <a:p>
            <a:pPr algn="just">
              <a:spcBef>
                <a:spcPts val="0"/>
              </a:spcBef>
              <a:defRPr/>
            </a:pPr>
            <a:r>
              <a:rPr lang="it-IT" sz="2500" dirty="0">
                <a:solidFill>
                  <a:schemeClr val="tx1"/>
                </a:solidFill>
                <a:latin typeface="Trebuchet MS" panose="020B0703020202090204" pitchFamily="34" charset="0"/>
                <a:cs typeface="Calibri" panose="020F0502020204030204" pitchFamily="34" charset="0"/>
              </a:rPr>
              <a:t>attività posta in essere dall’ente per eliminare o attenuare le conseguenze del reato e per prevenire la realizzazione di ulteriori illeciti</a:t>
            </a:r>
          </a:p>
          <a:p>
            <a:pPr algn="just">
              <a:spcBef>
                <a:spcPts val="0"/>
              </a:spcBef>
              <a:defRPr/>
            </a:pPr>
            <a:endParaRPr lang="it-IT" sz="2500" dirty="0">
              <a:solidFill>
                <a:schemeClr val="tx1"/>
              </a:solidFill>
              <a:latin typeface="Trebuchet MS" panose="020B0703020202090204" pitchFamily="34" charset="0"/>
              <a:cs typeface="Calibri" panose="020F0502020204030204" pitchFamily="34" charset="0"/>
            </a:endParaRPr>
          </a:p>
          <a:p>
            <a:pPr marL="0" indent="0" algn="just">
              <a:spcBef>
                <a:spcPts val="0"/>
              </a:spcBef>
              <a:buNone/>
              <a:defRPr/>
            </a:pPr>
            <a:r>
              <a:rPr lang="it-IT" sz="2500" dirty="0">
                <a:solidFill>
                  <a:schemeClr val="tx1"/>
                </a:solidFill>
                <a:latin typeface="Trebuchet MS" panose="020B0703020202090204" pitchFamily="34" charset="0"/>
                <a:cs typeface="Calibri" panose="020F0502020204030204" pitchFamily="34" charset="0"/>
              </a:rPr>
              <a:t>L’importo della quota è determinato sulla base delle condizioni economiche e patrimoniali dell’ente</a:t>
            </a:r>
          </a:p>
          <a:p>
            <a:endParaRPr lang="it-IT" dirty="0"/>
          </a:p>
        </p:txBody>
      </p:sp>
      <p:sp>
        <p:nvSpPr>
          <p:cNvPr id="4" name="Titolo 3">
            <a:extLst>
              <a:ext uri="{FF2B5EF4-FFF2-40B4-BE49-F238E27FC236}">
                <a16:creationId xmlns:a16="http://schemas.microsoft.com/office/drawing/2014/main" id="{1FF7B06E-610F-8C6E-5A6D-859968C0BECF}"/>
              </a:ext>
            </a:extLst>
          </p:cNvPr>
          <p:cNvSpPr>
            <a:spLocks noGrp="1"/>
          </p:cNvSpPr>
          <p:nvPr>
            <p:ph type="title"/>
          </p:nvPr>
        </p:nvSpPr>
        <p:spPr/>
        <p:txBody>
          <a:bodyPr/>
          <a:lstStyle/>
          <a:p>
            <a:r>
              <a:rPr lang="en-GB" dirty="0"/>
              <a:t>Le </a:t>
            </a:r>
            <a:r>
              <a:rPr lang="en-GB" dirty="0" err="1"/>
              <a:t>sanzioni</a:t>
            </a:r>
            <a:endParaRPr lang="en-GB" dirty="0"/>
          </a:p>
        </p:txBody>
      </p:sp>
    </p:spTree>
    <p:extLst>
      <p:ext uri="{BB962C8B-B14F-4D97-AF65-F5344CB8AC3E}">
        <p14:creationId xmlns:p14="http://schemas.microsoft.com/office/powerpoint/2010/main" val="53890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6C3FCCB-3253-E340-8038-FECF7D840598}"/>
              </a:ext>
            </a:extLst>
          </p:cNvPr>
          <p:cNvSpPr>
            <a:spLocks noGrp="1"/>
          </p:cNvSpPr>
          <p:nvPr>
            <p:ph idx="1"/>
          </p:nvPr>
        </p:nvSpPr>
        <p:spPr>
          <a:xfrm>
            <a:off x="755576" y="1124744"/>
            <a:ext cx="8229600" cy="5328592"/>
          </a:xfrm>
        </p:spPr>
        <p:txBody>
          <a:bodyPr>
            <a:noAutofit/>
          </a:bodyPr>
          <a:lstStyle/>
          <a:p>
            <a:pPr marL="0" indent="0">
              <a:buNone/>
            </a:pPr>
            <a:r>
              <a:rPr lang="it-IT" sz="2600" dirty="0">
                <a:solidFill>
                  <a:schemeClr val="tx1"/>
                </a:solidFill>
              </a:rPr>
              <a:t>Le sanzioni applicabili sono: </a:t>
            </a:r>
          </a:p>
          <a:p>
            <a:r>
              <a:rPr lang="it-IT" sz="2600" dirty="0">
                <a:solidFill>
                  <a:schemeClr val="tx1"/>
                </a:solidFill>
              </a:rPr>
              <a:t>interdizione dall’esercizio dell’attività;</a:t>
            </a:r>
          </a:p>
          <a:p>
            <a:r>
              <a:rPr lang="it-IT" sz="2600" dirty="0">
                <a:solidFill>
                  <a:schemeClr val="tx1"/>
                </a:solidFill>
              </a:rPr>
              <a:t>sospensione/revoca di autorizzazioni/licenze/concessioni;</a:t>
            </a:r>
          </a:p>
          <a:p>
            <a:r>
              <a:rPr lang="it-IT" sz="2600" dirty="0">
                <a:solidFill>
                  <a:schemeClr val="tx1"/>
                </a:solidFill>
              </a:rPr>
              <a:t>divieto di contrattare con la P.A.;</a:t>
            </a:r>
          </a:p>
          <a:p>
            <a:r>
              <a:rPr lang="it-IT" sz="2600" dirty="0">
                <a:solidFill>
                  <a:schemeClr val="tx1"/>
                </a:solidFill>
              </a:rPr>
              <a:t>esclusione da agevolazioni/finanziamenti/contributi/sussidi ed eventuale revoca da quelli già concessi;</a:t>
            </a:r>
          </a:p>
          <a:p>
            <a:r>
              <a:rPr lang="it-IT" sz="2600" dirty="0">
                <a:solidFill>
                  <a:schemeClr val="tx1"/>
                </a:solidFill>
              </a:rPr>
              <a:t>divieto di pubblicizzare beni o servizi.</a:t>
            </a:r>
          </a:p>
          <a:p>
            <a:pPr marL="0" indent="0" algn="just">
              <a:buNone/>
            </a:pPr>
            <a:r>
              <a:rPr lang="it-IT" sz="2600" dirty="0">
                <a:solidFill>
                  <a:schemeClr val="tx1"/>
                </a:solidFill>
              </a:rPr>
              <a:t>Se è stata comminata </a:t>
            </a:r>
            <a:r>
              <a:rPr lang="it-IT" sz="2600" u="sng" dirty="0">
                <a:solidFill>
                  <a:schemeClr val="tx1"/>
                </a:solidFill>
              </a:rPr>
              <a:t>una sanzione </a:t>
            </a:r>
            <a:r>
              <a:rPr lang="it-IT" sz="2600" u="sng" dirty="0" err="1">
                <a:solidFill>
                  <a:schemeClr val="tx1"/>
                </a:solidFill>
              </a:rPr>
              <a:t>interdittiva</a:t>
            </a:r>
            <a:r>
              <a:rPr lang="it-IT" sz="2600" u="sng" dirty="0">
                <a:solidFill>
                  <a:schemeClr val="tx1"/>
                </a:solidFill>
              </a:rPr>
              <a:t>, </a:t>
            </a:r>
            <a:r>
              <a:rPr lang="it-IT" sz="2600" dirty="0">
                <a:solidFill>
                  <a:schemeClr val="tx1"/>
                </a:solidFill>
              </a:rPr>
              <a:t>può essere disposta anche la pubblicazione della sentenza di condanna, a spese dell’ente.</a:t>
            </a:r>
            <a:endParaRPr lang="it-IT" sz="2600" u="sng" dirty="0">
              <a:solidFill>
                <a:schemeClr val="tx1"/>
              </a:solidFill>
            </a:endParaRPr>
          </a:p>
        </p:txBody>
      </p:sp>
      <p:sp>
        <p:nvSpPr>
          <p:cNvPr id="4" name="Titolo 3">
            <a:extLst>
              <a:ext uri="{FF2B5EF4-FFF2-40B4-BE49-F238E27FC236}">
                <a16:creationId xmlns:a16="http://schemas.microsoft.com/office/drawing/2014/main" id="{98319CEE-ADAF-520A-A816-8253109AE812}"/>
              </a:ext>
            </a:extLst>
          </p:cNvPr>
          <p:cNvSpPr>
            <a:spLocks noGrp="1"/>
          </p:cNvSpPr>
          <p:nvPr>
            <p:ph type="title"/>
          </p:nvPr>
        </p:nvSpPr>
        <p:spPr/>
        <p:txBody>
          <a:bodyPr/>
          <a:lstStyle/>
          <a:p>
            <a:r>
              <a:rPr lang="en-GB" dirty="0"/>
              <a:t>Le </a:t>
            </a:r>
            <a:r>
              <a:rPr lang="en-GB" dirty="0" err="1"/>
              <a:t>sanzioni</a:t>
            </a:r>
            <a:r>
              <a:rPr lang="en-GB" dirty="0"/>
              <a:t> </a:t>
            </a:r>
            <a:r>
              <a:rPr lang="en-GB" dirty="0" err="1"/>
              <a:t>interdittive</a:t>
            </a:r>
            <a:endParaRPr lang="en-GB" dirty="0"/>
          </a:p>
        </p:txBody>
      </p:sp>
    </p:spTree>
    <p:extLst>
      <p:ext uri="{BB962C8B-B14F-4D97-AF65-F5344CB8AC3E}">
        <p14:creationId xmlns:p14="http://schemas.microsoft.com/office/powerpoint/2010/main" val="255986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74987F-C62D-9E40-9590-4B3200044A16}"/>
              </a:ext>
            </a:extLst>
          </p:cNvPr>
          <p:cNvSpPr>
            <a:spLocks noGrp="1"/>
          </p:cNvSpPr>
          <p:nvPr>
            <p:ph type="title"/>
          </p:nvPr>
        </p:nvSpPr>
        <p:spPr/>
        <p:txBody>
          <a:bodyPr/>
          <a:lstStyle/>
          <a:p>
            <a:r>
              <a:rPr lang="it-IT" dirty="0"/>
              <a:t>L’elemento oggettivo </a:t>
            </a:r>
          </a:p>
        </p:txBody>
      </p:sp>
      <p:pic>
        <p:nvPicPr>
          <p:cNvPr id="4" name="Segnaposto contenuto 3">
            <a:extLst>
              <a:ext uri="{FF2B5EF4-FFF2-40B4-BE49-F238E27FC236}">
                <a16:creationId xmlns:a16="http://schemas.microsoft.com/office/drawing/2014/main" id="{C80607A5-27BE-FB4E-8AFC-1C0A8C93DA9D}"/>
              </a:ext>
            </a:extLst>
          </p:cNvPr>
          <p:cNvPicPr>
            <a:picLocks noGrp="1" noChangeAspect="1"/>
          </p:cNvPicPr>
          <p:nvPr>
            <p:ph idx="1"/>
          </p:nvPr>
        </p:nvPicPr>
        <p:blipFill>
          <a:blip r:embed="rId2"/>
          <a:stretch>
            <a:fillRect/>
          </a:stretch>
        </p:blipFill>
        <p:spPr>
          <a:xfrm>
            <a:off x="1683212" y="1333500"/>
            <a:ext cx="6082375" cy="5047828"/>
          </a:xfrm>
          <a:prstGeom prst="rect">
            <a:avLst/>
          </a:prstGeom>
        </p:spPr>
      </p:pic>
    </p:spTree>
    <p:extLst>
      <p:ext uri="{BB962C8B-B14F-4D97-AF65-F5344CB8AC3E}">
        <p14:creationId xmlns:p14="http://schemas.microsoft.com/office/powerpoint/2010/main" val="157079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3D302-709A-5047-8161-03AD3BF1E03E}"/>
              </a:ext>
            </a:extLst>
          </p:cNvPr>
          <p:cNvSpPr>
            <a:spLocks noGrp="1"/>
          </p:cNvSpPr>
          <p:nvPr>
            <p:ph type="title"/>
          </p:nvPr>
        </p:nvSpPr>
        <p:spPr/>
        <p:txBody>
          <a:bodyPr/>
          <a:lstStyle/>
          <a:p>
            <a:r>
              <a:rPr lang="it-IT" dirty="0"/>
              <a:t>Il concorso di persone </a:t>
            </a:r>
          </a:p>
        </p:txBody>
      </p:sp>
      <p:sp>
        <p:nvSpPr>
          <p:cNvPr id="3" name="Segnaposto contenuto 2">
            <a:extLst>
              <a:ext uri="{FF2B5EF4-FFF2-40B4-BE49-F238E27FC236}">
                <a16:creationId xmlns:a16="http://schemas.microsoft.com/office/drawing/2014/main" id="{7A7872B6-FE15-F444-BA68-D081E526ED21}"/>
              </a:ext>
            </a:extLst>
          </p:cNvPr>
          <p:cNvSpPr>
            <a:spLocks noGrp="1"/>
          </p:cNvSpPr>
          <p:nvPr>
            <p:ph idx="1"/>
          </p:nvPr>
        </p:nvSpPr>
        <p:spPr>
          <a:xfrm>
            <a:off x="588680" y="932805"/>
            <a:ext cx="8382000" cy="4114800"/>
          </a:xfrm>
        </p:spPr>
        <p:txBody>
          <a:bodyPr/>
          <a:lstStyle/>
          <a:p>
            <a:pPr algn="just"/>
            <a:r>
              <a:rPr lang="it-IT" dirty="0">
                <a:solidFill>
                  <a:schemeClr val="tx1"/>
                </a:solidFill>
              </a:rPr>
              <a:t>“</a:t>
            </a:r>
            <a:r>
              <a:rPr lang="it-IT" i="1" dirty="0">
                <a:solidFill>
                  <a:schemeClr val="tx1"/>
                </a:solidFill>
              </a:rPr>
              <a:t>Quando più̀ persone </a:t>
            </a:r>
            <a:r>
              <a:rPr lang="it-IT" i="1" u="sng" dirty="0">
                <a:solidFill>
                  <a:schemeClr val="tx1"/>
                </a:solidFill>
              </a:rPr>
              <a:t>concorrono</a:t>
            </a:r>
            <a:r>
              <a:rPr lang="it-IT" i="1" dirty="0">
                <a:solidFill>
                  <a:schemeClr val="tx1"/>
                </a:solidFill>
              </a:rPr>
              <a:t> nel medesimo reato, ciascuna di esse soggiace alla pena per questo stabilita</a:t>
            </a:r>
            <a:r>
              <a:rPr lang="it-IT" dirty="0">
                <a:solidFill>
                  <a:schemeClr val="tx1"/>
                </a:solidFill>
              </a:rPr>
              <a:t>” (art. 110 c.p.) </a:t>
            </a:r>
          </a:p>
          <a:p>
            <a:pPr algn="just"/>
            <a:endParaRPr lang="it-IT" dirty="0">
              <a:solidFill>
                <a:schemeClr val="tx1"/>
              </a:solidFill>
            </a:endParaRPr>
          </a:p>
          <a:p>
            <a:pPr algn="just"/>
            <a:r>
              <a:rPr lang="it-IT" dirty="0">
                <a:solidFill>
                  <a:schemeClr val="tx1"/>
                </a:solidFill>
              </a:rPr>
              <a:t>Il reato si manifesta </a:t>
            </a:r>
            <a:r>
              <a:rPr lang="it-IT" u="sng" dirty="0">
                <a:solidFill>
                  <a:schemeClr val="tx1"/>
                </a:solidFill>
              </a:rPr>
              <a:t>in forma concorsuale </a:t>
            </a:r>
            <a:r>
              <a:rPr lang="it-IT" dirty="0">
                <a:solidFill>
                  <a:schemeClr val="tx1"/>
                </a:solidFill>
              </a:rPr>
              <a:t>quando più persone concorrono alla realizzazione dello stesso fatto illecito = il concorso di persone rappresenta la manifestazione plurisoggettiva di un reato astrattamente </a:t>
            </a:r>
            <a:r>
              <a:rPr lang="it-IT" dirty="0" err="1">
                <a:solidFill>
                  <a:schemeClr val="tx1"/>
                </a:solidFill>
              </a:rPr>
              <a:t>monosoggetivo</a:t>
            </a:r>
            <a:r>
              <a:rPr lang="it-IT" dirty="0">
                <a:solidFill>
                  <a:schemeClr val="tx1"/>
                </a:solidFill>
              </a:rPr>
              <a:t>.</a:t>
            </a:r>
          </a:p>
          <a:p>
            <a:endParaRPr lang="it-IT" dirty="0"/>
          </a:p>
          <a:p>
            <a:pPr algn="r"/>
            <a:endParaRPr lang="it-IT" dirty="0"/>
          </a:p>
        </p:txBody>
      </p:sp>
      <p:pic>
        <p:nvPicPr>
          <p:cNvPr id="4" name="Immagine 3">
            <a:extLst>
              <a:ext uri="{FF2B5EF4-FFF2-40B4-BE49-F238E27FC236}">
                <a16:creationId xmlns:a16="http://schemas.microsoft.com/office/drawing/2014/main" id="{3922091B-9ECD-8045-8A83-5F6355B7CA6F}"/>
              </a:ext>
            </a:extLst>
          </p:cNvPr>
          <p:cNvPicPr>
            <a:picLocks noChangeAspect="1"/>
          </p:cNvPicPr>
          <p:nvPr/>
        </p:nvPicPr>
        <p:blipFill>
          <a:blip r:embed="rId2"/>
          <a:stretch>
            <a:fillRect/>
          </a:stretch>
        </p:blipFill>
        <p:spPr>
          <a:xfrm>
            <a:off x="5306362" y="4210050"/>
            <a:ext cx="3276600" cy="2476500"/>
          </a:xfrm>
          <a:prstGeom prst="rect">
            <a:avLst/>
          </a:prstGeom>
        </p:spPr>
      </p:pic>
    </p:spTree>
    <p:extLst>
      <p:ext uri="{BB962C8B-B14F-4D97-AF65-F5344CB8AC3E}">
        <p14:creationId xmlns:p14="http://schemas.microsoft.com/office/powerpoint/2010/main" val="3670554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3D302-709A-5047-8161-03AD3BF1E03E}"/>
              </a:ext>
            </a:extLst>
          </p:cNvPr>
          <p:cNvSpPr>
            <a:spLocks noGrp="1"/>
          </p:cNvSpPr>
          <p:nvPr>
            <p:ph type="title"/>
          </p:nvPr>
        </p:nvSpPr>
        <p:spPr/>
        <p:txBody>
          <a:bodyPr/>
          <a:lstStyle/>
          <a:p>
            <a:r>
              <a:rPr lang="it-IT" dirty="0"/>
              <a:t>Il concorso di persone </a:t>
            </a:r>
          </a:p>
        </p:txBody>
      </p:sp>
      <p:sp>
        <p:nvSpPr>
          <p:cNvPr id="3" name="Segnaposto contenuto 2">
            <a:extLst>
              <a:ext uri="{FF2B5EF4-FFF2-40B4-BE49-F238E27FC236}">
                <a16:creationId xmlns:a16="http://schemas.microsoft.com/office/drawing/2014/main" id="{7A7872B6-FE15-F444-BA68-D081E526ED21}"/>
              </a:ext>
            </a:extLst>
          </p:cNvPr>
          <p:cNvSpPr>
            <a:spLocks noGrp="1"/>
          </p:cNvSpPr>
          <p:nvPr>
            <p:ph idx="1"/>
          </p:nvPr>
        </p:nvSpPr>
        <p:spPr>
          <a:xfrm>
            <a:off x="762000" y="1124744"/>
            <a:ext cx="8382000" cy="4114800"/>
          </a:xfrm>
        </p:spPr>
        <p:txBody>
          <a:bodyPr/>
          <a:lstStyle/>
          <a:p>
            <a:pPr algn="just"/>
            <a:r>
              <a:rPr lang="it-IT" u="sng" dirty="0">
                <a:solidFill>
                  <a:schemeClr val="tx1"/>
                </a:solidFill>
              </a:rPr>
              <a:t>Elementi costitutivi:</a:t>
            </a:r>
          </a:p>
          <a:p>
            <a:pPr algn="just"/>
            <a:endParaRPr lang="it-IT" u="sng" dirty="0">
              <a:solidFill>
                <a:schemeClr val="tx1"/>
              </a:solidFill>
            </a:endParaRPr>
          </a:p>
          <a:p>
            <a:pPr marL="457200" indent="-457200" algn="just">
              <a:buFont typeface="+mj-lt"/>
              <a:buAutoNum type="arabicPeriod"/>
            </a:pPr>
            <a:r>
              <a:rPr lang="it-IT" u="sng" dirty="0">
                <a:solidFill>
                  <a:schemeClr val="tx1"/>
                </a:solidFill>
              </a:rPr>
              <a:t> pluralità dei soggetti agenti </a:t>
            </a:r>
            <a:r>
              <a:rPr lang="it-IT" dirty="0">
                <a:solidFill>
                  <a:schemeClr val="tx1"/>
                </a:solidFill>
              </a:rPr>
              <a:t>(almeno 2 soggetti)</a:t>
            </a:r>
          </a:p>
          <a:p>
            <a:pPr marL="0" indent="0" algn="just">
              <a:buNone/>
            </a:pPr>
            <a:r>
              <a:rPr lang="it-IT" i="1" dirty="0">
                <a:solidFill>
                  <a:schemeClr val="tx1"/>
                </a:solidFill>
              </a:rPr>
              <a:t>N.B. la presenza di più soggetti non implica necessariamente la punibilità di ciascuno di essi; può accadere che un concorrente nel reato vada esente da sanzione perché non imputabile o sprovvisto di dolo o colpa</a:t>
            </a:r>
          </a:p>
          <a:p>
            <a:pPr marL="457200" indent="-457200" algn="just">
              <a:buFont typeface="+mj-lt"/>
              <a:buAutoNum type="arabicPeriod"/>
            </a:pPr>
            <a:endParaRPr lang="it-IT" u="sng" dirty="0">
              <a:solidFill>
                <a:schemeClr val="tx1"/>
              </a:solidFill>
            </a:endParaRPr>
          </a:p>
          <a:p>
            <a:pPr marL="0" indent="0" algn="just">
              <a:buNone/>
            </a:pPr>
            <a:r>
              <a:rPr lang="it-IT" u="sng" dirty="0">
                <a:solidFill>
                  <a:schemeClr val="tx1"/>
                </a:solidFill>
              </a:rPr>
              <a:t>2. realizzazione di un fatto di reato</a:t>
            </a:r>
          </a:p>
          <a:p>
            <a:pPr marL="457200" indent="-457200" algn="just">
              <a:buFont typeface="+mj-lt"/>
              <a:buAutoNum type="arabicPeriod"/>
            </a:pPr>
            <a:endParaRPr lang="it-IT" u="sng" dirty="0">
              <a:solidFill>
                <a:schemeClr val="tx1"/>
              </a:solidFill>
            </a:endParaRPr>
          </a:p>
          <a:p>
            <a:pPr marL="457200" indent="-457200" algn="just">
              <a:buFont typeface="+mj-lt"/>
              <a:buAutoNum type="arabicPeriod"/>
            </a:pPr>
            <a:endParaRPr lang="it-IT" u="sng" dirty="0">
              <a:solidFill>
                <a:schemeClr val="tx1"/>
              </a:solidFill>
            </a:endParaRPr>
          </a:p>
          <a:p>
            <a:pPr marL="457200" indent="-457200" algn="just">
              <a:buFont typeface="+mj-lt"/>
              <a:buAutoNum type="arabicPeriod"/>
            </a:pPr>
            <a:endParaRPr lang="it-IT" u="sng" dirty="0">
              <a:solidFill>
                <a:schemeClr val="tx1"/>
              </a:solidFill>
            </a:endParaRPr>
          </a:p>
          <a:p>
            <a:pPr algn="just"/>
            <a:endParaRPr lang="it-IT" u="sng" dirty="0">
              <a:solidFill>
                <a:schemeClr val="tx1"/>
              </a:solidFill>
            </a:endParaRPr>
          </a:p>
          <a:p>
            <a:pPr marL="457200" indent="-457200" algn="just">
              <a:buFont typeface="+mj-lt"/>
              <a:buAutoNum type="arabicPeriod"/>
            </a:pPr>
            <a:endParaRPr lang="it-IT" dirty="0">
              <a:solidFill>
                <a:schemeClr val="tx1"/>
              </a:solidFill>
            </a:endParaRPr>
          </a:p>
          <a:p>
            <a:pPr algn="r"/>
            <a:endParaRPr lang="it-IT" dirty="0"/>
          </a:p>
        </p:txBody>
      </p:sp>
    </p:spTree>
    <p:extLst>
      <p:ext uri="{BB962C8B-B14F-4D97-AF65-F5344CB8AC3E}">
        <p14:creationId xmlns:p14="http://schemas.microsoft.com/office/powerpoint/2010/main" val="173992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3D302-709A-5047-8161-03AD3BF1E03E}"/>
              </a:ext>
            </a:extLst>
          </p:cNvPr>
          <p:cNvSpPr>
            <a:spLocks noGrp="1"/>
          </p:cNvSpPr>
          <p:nvPr>
            <p:ph type="title"/>
          </p:nvPr>
        </p:nvSpPr>
        <p:spPr/>
        <p:txBody>
          <a:bodyPr/>
          <a:lstStyle/>
          <a:p>
            <a:r>
              <a:rPr lang="it-IT" dirty="0"/>
              <a:t>Il concorso di persone </a:t>
            </a:r>
          </a:p>
        </p:txBody>
      </p:sp>
      <p:sp>
        <p:nvSpPr>
          <p:cNvPr id="3" name="Segnaposto contenuto 2">
            <a:extLst>
              <a:ext uri="{FF2B5EF4-FFF2-40B4-BE49-F238E27FC236}">
                <a16:creationId xmlns:a16="http://schemas.microsoft.com/office/drawing/2014/main" id="{7A7872B6-FE15-F444-BA68-D081E526ED21}"/>
              </a:ext>
            </a:extLst>
          </p:cNvPr>
          <p:cNvSpPr>
            <a:spLocks noGrp="1"/>
          </p:cNvSpPr>
          <p:nvPr>
            <p:ph idx="1"/>
          </p:nvPr>
        </p:nvSpPr>
        <p:spPr>
          <a:xfrm>
            <a:off x="762000" y="1124744"/>
            <a:ext cx="8382000" cy="4114800"/>
          </a:xfrm>
        </p:spPr>
        <p:txBody>
          <a:bodyPr/>
          <a:lstStyle/>
          <a:p>
            <a:pPr marL="457200" indent="-457200" algn="just">
              <a:buFont typeface="+mj-lt"/>
              <a:buAutoNum type="arabicPeriod"/>
            </a:pPr>
            <a:endParaRPr lang="it-IT" u="sng" dirty="0">
              <a:solidFill>
                <a:schemeClr val="tx1"/>
              </a:solidFill>
            </a:endParaRPr>
          </a:p>
          <a:p>
            <a:pPr marL="0" indent="0" algn="just">
              <a:buNone/>
            </a:pPr>
            <a:r>
              <a:rPr lang="it-IT" u="sng" dirty="0">
                <a:solidFill>
                  <a:schemeClr val="tx1"/>
                </a:solidFill>
              </a:rPr>
              <a:t>3. contributo di ciascun soggetto alla realizzazione del fatto di reato</a:t>
            </a:r>
          </a:p>
          <a:p>
            <a:pPr marL="457200" indent="-457200" algn="just">
              <a:buFont typeface="+mj-lt"/>
              <a:buAutoNum type="arabicPeriod"/>
            </a:pPr>
            <a:endParaRPr lang="it-IT" u="sng" dirty="0">
              <a:solidFill>
                <a:schemeClr val="tx1"/>
              </a:solidFill>
            </a:endParaRPr>
          </a:p>
          <a:p>
            <a:pPr marL="0" indent="0" algn="just">
              <a:buNone/>
            </a:pPr>
            <a:endParaRPr lang="it-IT" u="sng" dirty="0">
              <a:solidFill>
                <a:schemeClr val="tx1"/>
              </a:solidFill>
            </a:endParaRPr>
          </a:p>
          <a:p>
            <a:pPr marL="0" indent="0" algn="just">
              <a:buNone/>
            </a:pPr>
            <a:r>
              <a:rPr lang="it-IT" u="sng" dirty="0">
                <a:solidFill>
                  <a:schemeClr val="tx1"/>
                </a:solidFill>
              </a:rPr>
              <a:t>4. l’elemento soggettivo di partecipazione </a:t>
            </a:r>
            <a:r>
              <a:rPr lang="it-IT" dirty="0">
                <a:solidFill>
                  <a:schemeClr val="tx1"/>
                </a:solidFill>
              </a:rPr>
              <a:t>ovvero la rappresentazione e volizione del fatto criminoso e volontà di concorrere con altri alla realizzazione del reato.</a:t>
            </a:r>
            <a:endParaRPr lang="it-IT" u="sng" dirty="0">
              <a:solidFill>
                <a:schemeClr val="tx1"/>
              </a:solidFill>
            </a:endParaRPr>
          </a:p>
          <a:p>
            <a:pPr marL="457200" indent="-457200" algn="just">
              <a:buFont typeface="+mj-lt"/>
              <a:buAutoNum type="arabicPeriod"/>
            </a:pPr>
            <a:endParaRPr lang="it-IT" u="sng" dirty="0">
              <a:solidFill>
                <a:schemeClr val="tx1"/>
              </a:solidFill>
            </a:endParaRPr>
          </a:p>
          <a:p>
            <a:pPr marL="457200" indent="-457200" algn="just">
              <a:buFont typeface="+mj-lt"/>
              <a:buAutoNum type="arabicPeriod"/>
            </a:pPr>
            <a:endParaRPr lang="it-IT" u="sng" dirty="0">
              <a:solidFill>
                <a:schemeClr val="tx1"/>
              </a:solidFill>
            </a:endParaRPr>
          </a:p>
          <a:p>
            <a:pPr algn="just"/>
            <a:endParaRPr lang="it-IT" u="sng" dirty="0">
              <a:solidFill>
                <a:schemeClr val="tx1"/>
              </a:solidFill>
            </a:endParaRPr>
          </a:p>
          <a:p>
            <a:pPr marL="457200" indent="-457200" algn="just">
              <a:buFont typeface="+mj-lt"/>
              <a:buAutoNum type="arabicPeriod"/>
            </a:pPr>
            <a:endParaRPr lang="it-IT" dirty="0">
              <a:solidFill>
                <a:schemeClr val="tx1"/>
              </a:solidFill>
            </a:endParaRPr>
          </a:p>
          <a:p>
            <a:pPr algn="r"/>
            <a:endParaRPr lang="it-IT" dirty="0"/>
          </a:p>
        </p:txBody>
      </p:sp>
    </p:spTree>
    <p:extLst>
      <p:ext uri="{BB962C8B-B14F-4D97-AF65-F5344CB8AC3E}">
        <p14:creationId xmlns:p14="http://schemas.microsoft.com/office/powerpoint/2010/main" val="394628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5C031D-FB58-8C42-92A4-C6A63B819D5C}"/>
              </a:ext>
            </a:extLst>
          </p:cNvPr>
          <p:cNvSpPr>
            <a:spLocks noGrp="1"/>
          </p:cNvSpPr>
          <p:nvPr>
            <p:ph type="title"/>
          </p:nvPr>
        </p:nvSpPr>
        <p:spPr/>
        <p:txBody>
          <a:bodyPr/>
          <a:lstStyle/>
          <a:p>
            <a:pPr algn="just"/>
            <a:r>
              <a:rPr lang="it-IT" sz="2500" dirty="0"/>
              <a:t>Concorso eventuale e reati a concorso necessario</a:t>
            </a:r>
            <a:endParaRPr lang="en-GB" sz="2500" dirty="0"/>
          </a:p>
        </p:txBody>
      </p:sp>
      <p:sp>
        <p:nvSpPr>
          <p:cNvPr id="3" name="Segnaposto contenuto 2">
            <a:extLst>
              <a:ext uri="{FF2B5EF4-FFF2-40B4-BE49-F238E27FC236}">
                <a16:creationId xmlns:a16="http://schemas.microsoft.com/office/drawing/2014/main" id="{76B8C9AF-9D8E-2B71-CE8F-7F8305D9A6C3}"/>
              </a:ext>
            </a:extLst>
          </p:cNvPr>
          <p:cNvSpPr>
            <a:spLocks noGrp="1"/>
          </p:cNvSpPr>
          <p:nvPr>
            <p:ph idx="1"/>
          </p:nvPr>
        </p:nvSpPr>
        <p:spPr>
          <a:xfrm>
            <a:off x="762000" y="1124744"/>
            <a:ext cx="8382000" cy="4114800"/>
          </a:xfrm>
        </p:spPr>
        <p:txBody>
          <a:bodyPr/>
          <a:lstStyle/>
          <a:p>
            <a:r>
              <a:rPr lang="it-IT" b="1" dirty="0">
                <a:solidFill>
                  <a:schemeClr val="tx1"/>
                </a:solidFill>
              </a:rPr>
              <a:t>Reati a concorso eventuale: </a:t>
            </a:r>
            <a:r>
              <a:rPr lang="it-IT" dirty="0">
                <a:solidFill>
                  <a:schemeClr val="tx1"/>
                </a:solidFill>
              </a:rPr>
              <a:t>che si realizza allorquando un reato, che può essere commesso anche da una sola persona, è in realtà commesso da più persone. La norma incriminatrice prevede la realizzazione monosoggettiva, grazie all'art. 110 c.p. il reato può essere attribuito a più persone.</a:t>
            </a:r>
          </a:p>
          <a:p>
            <a:pPr marL="0" indent="0">
              <a:buNone/>
            </a:pPr>
            <a:endParaRPr lang="it-IT" dirty="0"/>
          </a:p>
          <a:p>
            <a:pPr marL="0" indent="0" algn="just">
              <a:buNone/>
            </a:pPr>
            <a:r>
              <a:rPr lang="it-IT" dirty="0">
                <a:solidFill>
                  <a:schemeClr val="tx1"/>
                </a:solidFill>
              </a:rPr>
              <a:t>Ad es. Tizio e Caio, preventivamente accordatisi, feriscono con separate azioni Giuseppe, che muore per le lesioni riportate. Entrambi "cagionano la morte" della persona, essendo l'intervento di ciascuno concausa dell'evento. In questo caso opera l'art. 110 c.p., sicché Tizio e Caio rispondono di omicidio doloso in concorso</a:t>
            </a:r>
            <a:r>
              <a:rPr lang="it-IT" dirty="0"/>
              <a:t>.</a:t>
            </a:r>
            <a:br>
              <a:rPr lang="it-IT" dirty="0"/>
            </a:br>
            <a:br>
              <a:rPr lang="it-IT" dirty="0"/>
            </a:br>
            <a:br>
              <a:rPr lang="it-IT" dirty="0"/>
            </a:br>
            <a:br>
              <a:rPr lang="it-IT" dirty="0"/>
            </a:br>
            <a:endParaRPr lang="en-GB" dirty="0"/>
          </a:p>
        </p:txBody>
      </p:sp>
    </p:spTree>
    <p:extLst>
      <p:ext uri="{BB962C8B-B14F-4D97-AF65-F5344CB8AC3E}">
        <p14:creationId xmlns:p14="http://schemas.microsoft.com/office/powerpoint/2010/main" val="103072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4A472A-7BF1-274A-9E31-DB280400110F}"/>
              </a:ext>
            </a:extLst>
          </p:cNvPr>
          <p:cNvSpPr>
            <a:spLocks noGrp="1"/>
          </p:cNvSpPr>
          <p:nvPr>
            <p:ph type="title"/>
          </p:nvPr>
        </p:nvSpPr>
        <p:spPr/>
        <p:txBody>
          <a:bodyPr/>
          <a:lstStyle/>
          <a:p>
            <a:pPr algn="ctr"/>
            <a:r>
              <a:rPr lang="it-IT" sz="2600" dirty="0"/>
              <a:t>Concorso eventuale e reati a concorso necessario</a:t>
            </a:r>
          </a:p>
        </p:txBody>
      </p:sp>
      <p:sp>
        <p:nvSpPr>
          <p:cNvPr id="3" name="Segnaposto contenuto 2">
            <a:extLst>
              <a:ext uri="{FF2B5EF4-FFF2-40B4-BE49-F238E27FC236}">
                <a16:creationId xmlns:a16="http://schemas.microsoft.com/office/drawing/2014/main" id="{AB0A2771-44CD-CD49-A5B3-3CEC50B57EA5}"/>
              </a:ext>
            </a:extLst>
          </p:cNvPr>
          <p:cNvSpPr>
            <a:spLocks noGrp="1"/>
          </p:cNvSpPr>
          <p:nvPr>
            <p:ph idx="1"/>
          </p:nvPr>
        </p:nvSpPr>
        <p:spPr>
          <a:xfrm>
            <a:off x="683568" y="1333500"/>
            <a:ext cx="8231832" cy="5407868"/>
          </a:xfrm>
        </p:spPr>
        <p:txBody>
          <a:bodyPr/>
          <a:lstStyle/>
          <a:p>
            <a:pPr algn="just"/>
            <a:r>
              <a:rPr lang="it-IT" b="1" u="sng" dirty="0">
                <a:solidFill>
                  <a:schemeClr val="tx1"/>
                </a:solidFill>
              </a:rPr>
              <a:t>Reati a concorso necessario: </a:t>
            </a:r>
            <a:r>
              <a:rPr lang="it-IT" dirty="0">
                <a:solidFill>
                  <a:schemeClr val="tx1"/>
                </a:solidFill>
              </a:rPr>
              <a:t>la pluralità dei soggetti attivi è imposta dal legislatore tra gli elementi costitutivi del reato = è la stessa norma di parte speciale a richiedere la presenza di più soggetti per la integrazione del reato.</a:t>
            </a:r>
          </a:p>
          <a:p>
            <a:pPr marL="0" indent="0" algn="just">
              <a:buNone/>
            </a:pPr>
            <a:endParaRPr lang="it-IT" b="1" u="sng" dirty="0">
              <a:solidFill>
                <a:schemeClr val="tx1"/>
              </a:solidFill>
            </a:endParaRPr>
          </a:p>
          <a:p>
            <a:pPr marL="0" indent="0" algn="just">
              <a:buNone/>
            </a:pPr>
            <a:r>
              <a:rPr lang="it-IT" u="sng" dirty="0">
                <a:solidFill>
                  <a:schemeClr val="tx1"/>
                </a:solidFill>
              </a:rPr>
              <a:t>Art. 416 c.p. – </a:t>
            </a:r>
            <a:r>
              <a:rPr lang="it-IT" b="1" u="sng" dirty="0">
                <a:solidFill>
                  <a:schemeClr val="tx1"/>
                </a:solidFill>
              </a:rPr>
              <a:t>Associazione per delinquere</a:t>
            </a:r>
            <a:r>
              <a:rPr lang="it-IT" u="sng" dirty="0">
                <a:solidFill>
                  <a:schemeClr val="tx1"/>
                </a:solidFill>
              </a:rPr>
              <a:t>: </a:t>
            </a:r>
            <a:r>
              <a:rPr lang="it-IT" b="1" u="sng" dirty="0">
                <a:solidFill>
                  <a:schemeClr val="tx1"/>
                </a:solidFill>
              </a:rPr>
              <a:t>«</a:t>
            </a:r>
            <a:r>
              <a:rPr lang="it-IT" i="1" dirty="0">
                <a:solidFill>
                  <a:schemeClr val="tx1"/>
                </a:solidFill>
              </a:rPr>
              <a:t>quando tre o più persone si associano allo scopo di commettere più delitti, coloro che promuovono o costituiscono o organizzano l’associazione sono puniti, per ciò solo, con la reclusione da 3 a 7 anni. </a:t>
            </a:r>
            <a:endParaRPr lang="it-IT" b="1" u="sng" dirty="0">
              <a:solidFill>
                <a:schemeClr val="tx1"/>
              </a:solidFill>
            </a:endParaRPr>
          </a:p>
        </p:txBody>
      </p:sp>
    </p:spTree>
    <p:extLst>
      <p:ext uri="{BB962C8B-B14F-4D97-AF65-F5344CB8AC3E}">
        <p14:creationId xmlns:p14="http://schemas.microsoft.com/office/powerpoint/2010/main" val="384130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48A31-407D-3B9D-19C5-130DAB0CCF82}"/>
              </a:ext>
            </a:extLst>
          </p:cNvPr>
          <p:cNvSpPr>
            <a:spLocks noGrp="1"/>
          </p:cNvSpPr>
          <p:nvPr>
            <p:ph type="title"/>
          </p:nvPr>
        </p:nvSpPr>
        <p:spPr/>
        <p:txBody>
          <a:bodyPr/>
          <a:lstStyle/>
          <a:p>
            <a:r>
              <a:rPr lang="en-GB" sz="2700" dirty="0" err="1"/>
              <a:t>Tipologia</a:t>
            </a:r>
            <a:r>
              <a:rPr lang="en-GB" sz="2700" dirty="0"/>
              <a:t> di </a:t>
            </a:r>
            <a:r>
              <a:rPr lang="en-GB" sz="2700" dirty="0" err="1"/>
              <a:t>contributo</a:t>
            </a:r>
            <a:r>
              <a:rPr lang="en-GB" sz="2700" dirty="0"/>
              <a:t> di </a:t>
            </a:r>
            <a:r>
              <a:rPr lang="en-GB" sz="2700" dirty="0" err="1"/>
              <a:t>ciascun</a:t>
            </a:r>
            <a:r>
              <a:rPr lang="en-GB" sz="2700" dirty="0"/>
              <a:t> </a:t>
            </a:r>
            <a:r>
              <a:rPr lang="en-GB" sz="2700" dirty="0" err="1"/>
              <a:t>concorrente</a:t>
            </a:r>
            <a:endParaRPr lang="en-GB" sz="2700" dirty="0"/>
          </a:p>
        </p:txBody>
      </p:sp>
      <p:sp>
        <p:nvSpPr>
          <p:cNvPr id="3" name="Segnaposto contenuto 2">
            <a:extLst>
              <a:ext uri="{FF2B5EF4-FFF2-40B4-BE49-F238E27FC236}">
                <a16:creationId xmlns:a16="http://schemas.microsoft.com/office/drawing/2014/main" id="{3BAAA7A3-E733-85E0-D55E-88E957A2384C}"/>
              </a:ext>
            </a:extLst>
          </p:cNvPr>
          <p:cNvSpPr>
            <a:spLocks noGrp="1"/>
          </p:cNvSpPr>
          <p:nvPr>
            <p:ph idx="1"/>
          </p:nvPr>
        </p:nvSpPr>
        <p:spPr/>
        <p:txBody>
          <a:bodyPr/>
          <a:lstStyle/>
          <a:p>
            <a:pPr algn="just"/>
            <a:r>
              <a:rPr lang="en-GB" dirty="0" err="1">
                <a:solidFill>
                  <a:schemeClr val="tx1"/>
                </a:solidFill>
              </a:rPr>
              <a:t>Affinchè</a:t>
            </a:r>
            <a:r>
              <a:rPr lang="en-GB" dirty="0">
                <a:solidFill>
                  <a:schemeClr val="tx1"/>
                </a:solidFill>
              </a:rPr>
              <a:t> un </a:t>
            </a:r>
            <a:r>
              <a:rPr lang="en-GB" dirty="0" err="1">
                <a:solidFill>
                  <a:schemeClr val="tx1"/>
                </a:solidFill>
              </a:rPr>
              <a:t>soggetto</a:t>
            </a:r>
            <a:r>
              <a:rPr lang="en-GB" dirty="0">
                <a:solidFill>
                  <a:schemeClr val="tx1"/>
                </a:solidFill>
              </a:rPr>
              <a:t> </a:t>
            </a:r>
            <a:r>
              <a:rPr lang="en-GB" dirty="0" err="1">
                <a:solidFill>
                  <a:schemeClr val="tx1"/>
                </a:solidFill>
              </a:rPr>
              <a:t>risponda</a:t>
            </a:r>
            <a:r>
              <a:rPr lang="en-GB" dirty="0">
                <a:solidFill>
                  <a:schemeClr val="tx1"/>
                </a:solidFill>
              </a:rPr>
              <a:t> </a:t>
            </a:r>
            <a:r>
              <a:rPr lang="en-GB" dirty="0" err="1">
                <a:solidFill>
                  <a:schemeClr val="tx1"/>
                </a:solidFill>
              </a:rPr>
              <a:t>della</a:t>
            </a:r>
            <a:r>
              <a:rPr lang="en-GB" dirty="0">
                <a:solidFill>
                  <a:schemeClr val="tx1"/>
                </a:solidFill>
              </a:rPr>
              <a:t> </a:t>
            </a:r>
            <a:r>
              <a:rPr lang="en-GB" dirty="0" err="1">
                <a:solidFill>
                  <a:schemeClr val="tx1"/>
                </a:solidFill>
              </a:rPr>
              <a:t>commissione</a:t>
            </a:r>
            <a:r>
              <a:rPr lang="en-GB" dirty="0">
                <a:solidFill>
                  <a:schemeClr val="tx1"/>
                </a:solidFill>
              </a:rPr>
              <a:t> di un </a:t>
            </a:r>
            <a:r>
              <a:rPr lang="en-GB" dirty="0" err="1">
                <a:solidFill>
                  <a:schemeClr val="tx1"/>
                </a:solidFill>
              </a:rPr>
              <a:t>reato</a:t>
            </a:r>
            <a:r>
              <a:rPr lang="en-GB" dirty="0">
                <a:solidFill>
                  <a:schemeClr val="tx1"/>
                </a:solidFill>
              </a:rPr>
              <a:t> a </a:t>
            </a:r>
            <a:r>
              <a:rPr lang="en-GB" dirty="0" err="1">
                <a:solidFill>
                  <a:schemeClr val="tx1"/>
                </a:solidFill>
              </a:rPr>
              <a:t>titolo</a:t>
            </a:r>
            <a:r>
              <a:rPr lang="en-GB" dirty="0">
                <a:solidFill>
                  <a:schemeClr val="tx1"/>
                </a:solidFill>
              </a:rPr>
              <a:t> di </a:t>
            </a:r>
            <a:r>
              <a:rPr lang="en-GB" dirty="0" err="1">
                <a:solidFill>
                  <a:schemeClr val="tx1"/>
                </a:solidFill>
              </a:rPr>
              <a:t>concorso</a:t>
            </a:r>
            <a:r>
              <a:rPr lang="en-GB" dirty="0">
                <a:solidFill>
                  <a:schemeClr val="tx1"/>
                </a:solidFill>
              </a:rPr>
              <a:t> </a:t>
            </a:r>
            <a:r>
              <a:rPr lang="en-GB" dirty="0" err="1">
                <a:solidFill>
                  <a:schemeClr val="tx1"/>
                </a:solidFill>
              </a:rPr>
              <a:t>è</a:t>
            </a:r>
            <a:r>
              <a:rPr lang="en-GB" dirty="0">
                <a:solidFill>
                  <a:schemeClr val="tx1"/>
                </a:solidFill>
              </a:rPr>
              <a:t> </a:t>
            </a:r>
            <a:r>
              <a:rPr lang="en-GB" dirty="0" err="1">
                <a:solidFill>
                  <a:schemeClr val="tx1"/>
                </a:solidFill>
              </a:rPr>
              <a:t>necessario</a:t>
            </a:r>
            <a:r>
              <a:rPr lang="en-GB" dirty="0">
                <a:solidFill>
                  <a:schemeClr val="tx1"/>
                </a:solidFill>
              </a:rPr>
              <a:t> </a:t>
            </a:r>
            <a:r>
              <a:rPr lang="en-GB" dirty="0" err="1">
                <a:solidFill>
                  <a:schemeClr val="tx1"/>
                </a:solidFill>
              </a:rPr>
              <a:t>che</a:t>
            </a:r>
            <a:r>
              <a:rPr lang="en-GB" dirty="0">
                <a:solidFill>
                  <a:schemeClr val="tx1"/>
                </a:solidFill>
              </a:rPr>
              <a:t> </a:t>
            </a:r>
            <a:r>
              <a:rPr lang="en-GB" dirty="0" err="1">
                <a:solidFill>
                  <a:schemeClr val="tx1"/>
                </a:solidFill>
              </a:rPr>
              <a:t>abbia</a:t>
            </a:r>
            <a:r>
              <a:rPr lang="en-GB" dirty="0">
                <a:solidFill>
                  <a:schemeClr val="tx1"/>
                </a:solidFill>
              </a:rPr>
              <a:t> </a:t>
            </a:r>
            <a:r>
              <a:rPr lang="en-GB" dirty="0" err="1">
                <a:solidFill>
                  <a:schemeClr val="tx1"/>
                </a:solidFill>
              </a:rPr>
              <a:t>apportato</a:t>
            </a:r>
            <a:r>
              <a:rPr lang="en-GB" dirty="0">
                <a:solidFill>
                  <a:schemeClr val="tx1"/>
                </a:solidFill>
              </a:rPr>
              <a:t> </a:t>
            </a:r>
            <a:r>
              <a:rPr lang="en-GB" b="1" dirty="0">
                <a:solidFill>
                  <a:schemeClr val="tx1"/>
                </a:solidFill>
              </a:rPr>
              <a:t>un </a:t>
            </a:r>
            <a:r>
              <a:rPr lang="en-GB" b="1" dirty="0" err="1">
                <a:solidFill>
                  <a:schemeClr val="tx1"/>
                </a:solidFill>
              </a:rPr>
              <a:t>contributo</a:t>
            </a:r>
            <a:r>
              <a:rPr lang="en-GB" b="1" dirty="0">
                <a:solidFill>
                  <a:schemeClr val="tx1"/>
                </a:solidFill>
              </a:rPr>
              <a:t> </a:t>
            </a:r>
            <a:r>
              <a:rPr lang="en-GB" dirty="0" err="1">
                <a:solidFill>
                  <a:schemeClr val="tx1"/>
                </a:solidFill>
              </a:rPr>
              <a:t>alla</a:t>
            </a:r>
            <a:r>
              <a:rPr lang="en-GB" dirty="0">
                <a:solidFill>
                  <a:schemeClr val="tx1"/>
                </a:solidFill>
              </a:rPr>
              <a:t> </a:t>
            </a:r>
            <a:r>
              <a:rPr lang="en-GB" dirty="0" err="1">
                <a:solidFill>
                  <a:schemeClr val="tx1"/>
                </a:solidFill>
              </a:rPr>
              <a:t>realizzazione</a:t>
            </a:r>
            <a:r>
              <a:rPr lang="en-GB" dirty="0">
                <a:solidFill>
                  <a:schemeClr val="tx1"/>
                </a:solidFill>
              </a:rPr>
              <a:t> </a:t>
            </a:r>
            <a:r>
              <a:rPr lang="en-GB" dirty="0" err="1">
                <a:solidFill>
                  <a:schemeClr val="tx1"/>
                </a:solidFill>
              </a:rPr>
              <a:t>dello</a:t>
            </a:r>
            <a:r>
              <a:rPr lang="en-GB" dirty="0">
                <a:solidFill>
                  <a:schemeClr val="tx1"/>
                </a:solidFill>
              </a:rPr>
              <a:t> </a:t>
            </a:r>
            <a:r>
              <a:rPr lang="en-GB" dirty="0" err="1">
                <a:solidFill>
                  <a:schemeClr val="tx1"/>
                </a:solidFill>
              </a:rPr>
              <a:t>stesso</a:t>
            </a:r>
            <a:r>
              <a:rPr lang="en-GB" dirty="0">
                <a:solidFill>
                  <a:schemeClr val="tx1"/>
                </a:solidFill>
              </a:rPr>
              <a:t>: </a:t>
            </a:r>
            <a:r>
              <a:rPr lang="en-GB" dirty="0" err="1">
                <a:solidFill>
                  <a:schemeClr val="tx1"/>
                </a:solidFill>
              </a:rPr>
              <a:t>si</a:t>
            </a:r>
            <a:r>
              <a:rPr lang="en-GB" dirty="0">
                <a:solidFill>
                  <a:schemeClr val="tx1"/>
                </a:solidFill>
              </a:rPr>
              <a:t> </a:t>
            </a:r>
            <a:r>
              <a:rPr lang="en-GB" dirty="0" err="1">
                <a:solidFill>
                  <a:schemeClr val="tx1"/>
                </a:solidFill>
              </a:rPr>
              <a:t>deve</a:t>
            </a:r>
            <a:r>
              <a:rPr lang="en-GB" dirty="0">
                <a:solidFill>
                  <a:schemeClr val="tx1"/>
                </a:solidFill>
              </a:rPr>
              <a:t> </a:t>
            </a:r>
            <a:r>
              <a:rPr lang="en-GB" dirty="0" err="1">
                <a:solidFill>
                  <a:schemeClr val="tx1"/>
                </a:solidFill>
              </a:rPr>
              <a:t>trattare</a:t>
            </a:r>
            <a:r>
              <a:rPr lang="en-GB" dirty="0">
                <a:solidFill>
                  <a:schemeClr val="tx1"/>
                </a:solidFill>
              </a:rPr>
              <a:t> di </a:t>
            </a:r>
            <a:r>
              <a:rPr lang="en-GB" dirty="0" err="1">
                <a:solidFill>
                  <a:schemeClr val="tx1"/>
                </a:solidFill>
              </a:rPr>
              <a:t>una</a:t>
            </a:r>
            <a:r>
              <a:rPr lang="en-GB" dirty="0">
                <a:solidFill>
                  <a:schemeClr val="tx1"/>
                </a:solidFill>
              </a:rPr>
              <a:t> </a:t>
            </a:r>
            <a:r>
              <a:rPr lang="en-GB" dirty="0" err="1">
                <a:solidFill>
                  <a:schemeClr val="tx1"/>
                </a:solidFill>
              </a:rPr>
              <a:t>condotta</a:t>
            </a:r>
            <a:r>
              <a:rPr lang="en-GB" dirty="0">
                <a:solidFill>
                  <a:schemeClr val="tx1"/>
                </a:solidFill>
              </a:rPr>
              <a:t> </a:t>
            </a:r>
            <a:r>
              <a:rPr lang="en-GB" dirty="0" err="1">
                <a:solidFill>
                  <a:schemeClr val="tx1"/>
                </a:solidFill>
              </a:rPr>
              <a:t>materiale</a:t>
            </a:r>
            <a:r>
              <a:rPr lang="en-GB" dirty="0">
                <a:solidFill>
                  <a:schemeClr val="tx1"/>
                </a:solidFill>
              </a:rPr>
              <a:t> </a:t>
            </a:r>
            <a:r>
              <a:rPr lang="en-GB" dirty="0" err="1">
                <a:solidFill>
                  <a:schemeClr val="tx1"/>
                </a:solidFill>
              </a:rPr>
              <a:t>esteriore</a:t>
            </a:r>
            <a:r>
              <a:rPr lang="en-GB" dirty="0">
                <a:solidFill>
                  <a:schemeClr val="tx1"/>
                </a:solidFill>
              </a:rPr>
              <a:t>, non </a:t>
            </a:r>
            <a:r>
              <a:rPr lang="en-GB" dirty="0" err="1">
                <a:solidFill>
                  <a:schemeClr val="tx1"/>
                </a:solidFill>
              </a:rPr>
              <a:t>potendo</a:t>
            </a:r>
            <a:r>
              <a:rPr lang="en-GB" dirty="0">
                <a:solidFill>
                  <a:schemeClr val="tx1"/>
                </a:solidFill>
              </a:rPr>
              <a:t> </a:t>
            </a:r>
            <a:r>
              <a:rPr lang="en-GB" dirty="0" err="1">
                <a:solidFill>
                  <a:schemeClr val="tx1"/>
                </a:solidFill>
              </a:rPr>
              <a:t>attribuire</a:t>
            </a:r>
            <a:r>
              <a:rPr lang="en-GB" dirty="0">
                <a:solidFill>
                  <a:schemeClr val="tx1"/>
                </a:solidFill>
              </a:rPr>
              <a:t> rilievo ad </a:t>
            </a:r>
            <a:r>
              <a:rPr lang="en-GB" dirty="0" err="1">
                <a:solidFill>
                  <a:schemeClr val="tx1"/>
                </a:solidFill>
              </a:rPr>
              <a:t>una</a:t>
            </a:r>
            <a:r>
              <a:rPr lang="en-GB" dirty="0">
                <a:solidFill>
                  <a:schemeClr val="tx1"/>
                </a:solidFill>
              </a:rPr>
              <a:t> </a:t>
            </a:r>
            <a:r>
              <a:rPr lang="en-GB" dirty="0" err="1">
                <a:solidFill>
                  <a:schemeClr val="tx1"/>
                </a:solidFill>
              </a:rPr>
              <a:t>mera</a:t>
            </a:r>
            <a:r>
              <a:rPr lang="en-GB" dirty="0">
                <a:solidFill>
                  <a:schemeClr val="tx1"/>
                </a:solidFill>
              </a:rPr>
              <a:t> </a:t>
            </a:r>
            <a:r>
              <a:rPr lang="en-GB" dirty="0" err="1">
                <a:solidFill>
                  <a:schemeClr val="tx1"/>
                </a:solidFill>
              </a:rPr>
              <a:t>adesione</a:t>
            </a:r>
            <a:r>
              <a:rPr lang="en-GB" dirty="0">
                <a:solidFill>
                  <a:schemeClr val="tx1"/>
                </a:solidFill>
              </a:rPr>
              <a:t> </a:t>
            </a:r>
            <a:r>
              <a:rPr lang="en-GB" dirty="0" err="1">
                <a:solidFill>
                  <a:schemeClr val="tx1"/>
                </a:solidFill>
              </a:rPr>
              <a:t>psicologica</a:t>
            </a:r>
            <a:r>
              <a:rPr lang="en-GB" dirty="0">
                <a:solidFill>
                  <a:schemeClr val="tx1"/>
                </a:solidFill>
              </a:rPr>
              <a:t> al </a:t>
            </a:r>
            <a:r>
              <a:rPr lang="en-GB" dirty="0" err="1">
                <a:solidFill>
                  <a:schemeClr val="tx1"/>
                </a:solidFill>
              </a:rPr>
              <a:t>fatto</a:t>
            </a:r>
            <a:r>
              <a:rPr lang="en-GB" dirty="0">
                <a:solidFill>
                  <a:schemeClr val="tx1"/>
                </a:solidFill>
              </a:rPr>
              <a:t> </a:t>
            </a:r>
            <a:r>
              <a:rPr lang="en-GB" dirty="0" err="1">
                <a:solidFill>
                  <a:schemeClr val="tx1"/>
                </a:solidFill>
              </a:rPr>
              <a:t>illecito</a:t>
            </a:r>
            <a:r>
              <a:rPr lang="en-GB" dirty="0">
                <a:solidFill>
                  <a:schemeClr val="tx1"/>
                </a:solidFill>
              </a:rPr>
              <a:t>.</a:t>
            </a:r>
          </a:p>
          <a:p>
            <a:pPr algn="just"/>
            <a:endParaRPr lang="en-GB" dirty="0">
              <a:solidFill>
                <a:schemeClr val="tx1"/>
              </a:solidFill>
            </a:endParaRPr>
          </a:p>
          <a:p>
            <a:pPr algn="just"/>
            <a:r>
              <a:rPr lang="en-GB" dirty="0">
                <a:solidFill>
                  <a:schemeClr val="tx1"/>
                </a:solidFill>
              </a:rPr>
              <a:t>Il </a:t>
            </a:r>
            <a:r>
              <a:rPr lang="en-GB" dirty="0" err="1">
                <a:solidFill>
                  <a:schemeClr val="tx1"/>
                </a:solidFill>
              </a:rPr>
              <a:t>contributo</a:t>
            </a:r>
            <a:r>
              <a:rPr lang="en-GB" dirty="0">
                <a:solidFill>
                  <a:schemeClr val="tx1"/>
                </a:solidFill>
              </a:rPr>
              <a:t> del </a:t>
            </a:r>
            <a:r>
              <a:rPr lang="en-GB" dirty="0" err="1">
                <a:solidFill>
                  <a:schemeClr val="tx1"/>
                </a:solidFill>
              </a:rPr>
              <a:t>concorrente</a:t>
            </a:r>
            <a:r>
              <a:rPr lang="en-GB" dirty="0">
                <a:solidFill>
                  <a:schemeClr val="tx1"/>
                </a:solidFill>
              </a:rPr>
              <a:t> </a:t>
            </a:r>
            <a:r>
              <a:rPr lang="en-GB" dirty="0" err="1">
                <a:solidFill>
                  <a:schemeClr val="tx1"/>
                </a:solidFill>
              </a:rPr>
              <a:t>può</a:t>
            </a:r>
            <a:r>
              <a:rPr lang="en-GB" dirty="0">
                <a:solidFill>
                  <a:schemeClr val="tx1"/>
                </a:solidFill>
              </a:rPr>
              <a:t> </a:t>
            </a:r>
            <a:r>
              <a:rPr lang="en-GB" dirty="0" err="1">
                <a:solidFill>
                  <a:schemeClr val="tx1"/>
                </a:solidFill>
              </a:rPr>
              <a:t>assumere</a:t>
            </a:r>
            <a:r>
              <a:rPr lang="en-GB" dirty="0">
                <a:solidFill>
                  <a:schemeClr val="tx1"/>
                </a:solidFill>
              </a:rPr>
              <a:t> la forma del </a:t>
            </a:r>
            <a:r>
              <a:rPr lang="en-GB" b="1" dirty="0" err="1">
                <a:solidFill>
                  <a:schemeClr val="tx1"/>
                </a:solidFill>
              </a:rPr>
              <a:t>concorso</a:t>
            </a:r>
            <a:r>
              <a:rPr lang="en-GB" b="1" dirty="0">
                <a:solidFill>
                  <a:schemeClr val="tx1"/>
                </a:solidFill>
              </a:rPr>
              <a:t> </a:t>
            </a:r>
            <a:r>
              <a:rPr lang="en-GB" b="1" dirty="0" err="1">
                <a:solidFill>
                  <a:schemeClr val="tx1"/>
                </a:solidFill>
              </a:rPr>
              <a:t>materiale</a:t>
            </a:r>
            <a:r>
              <a:rPr lang="en-GB" b="1" dirty="0">
                <a:solidFill>
                  <a:schemeClr val="tx1"/>
                </a:solidFill>
              </a:rPr>
              <a:t> </a:t>
            </a:r>
            <a:r>
              <a:rPr lang="en-GB" dirty="0">
                <a:solidFill>
                  <a:schemeClr val="tx1"/>
                </a:solidFill>
              </a:rPr>
              <a:t>o del </a:t>
            </a:r>
            <a:r>
              <a:rPr lang="en-GB" b="1" dirty="0" err="1">
                <a:solidFill>
                  <a:schemeClr val="tx1"/>
                </a:solidFill>
              </a:rPr>
              <a:t>concorso</a:t>
            </a:r>
            <a:r>
              <a:rPr lang="en-GB" b="1" dirty="0">
                <a:solidFill>
                  <a:schemeClr val="tx1"/>
                </a:solidFill>
              </a:rPr>
              <a:t> morale</a:t>
            </a:r>
            <a:r>
              <a:rPr lang="en-GB" dirty="0">
                <a:solidFill>
                  <a:schemeClr val="tx1"/>
                </a:solidFill>
              </a:rPr>
              <a:t>.</a:t>
            </a:r>
          </a:p>
        </p:txBody>
      </p:sp>
    </p:spTree>
    <p:extLst>
      <p:ext uri="{BB962C8B-B14F-4D97-AF65-F5344CB8AC3E}">
        <p14:creationId xmlns:p14="http://schemas.microsoft.com/office/powerpoint/2010/main" val="253807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A3590B-0F80-2CC7-949D-C1C37A852011}"/>
              </a:ext>
            </a:extLst>
          </p:cNvPr>
          <p:cNvSpPr>
            <a:spLocks noGrp="1"/>
          </p:cNvSpPr>
          <p:nvPr>
            <p:ph type="title"/>
          </p:nvPr>
        </p:nvSpPr>
        <p:spPr/>
        <p:txBody>
          <a:bodyPr/>
          <a:lstStyle/>
          <a:p>
            <a:r>
              <a:rPr lang="en-GB" dirty="0" err="1"/>
              <a:t>Concorso</a:t>
            </a:r>
            <a:r>
              <a:rPr lang="en-GB" dirty="0"/>
              <a:t> </a:t>
            </a:r>
            <a:r>
              <a:rPr lang="en-GB" dirty="0" err="1"/>
              <a:t>materiale</a:t>
            </a:r>
            <a:r>
              <a:rPr lang="en-GB" dirty="0"/>
              <a:t> e </a:t>
            </a:r>
            <a:r>
              <a:rPr lang="en-GB" dirty="0" err="1"/>
              <a:t>concorso</a:t>
            </a:r>
            <a:r>
              <a:rPr lang="en-GB" dirty="0"/>
              <a:t> morale </a:t>
            </a:r>
          </a:p>
        </p:txBody>
      </p:sp>
      <p:sp>
        <p:nvSpPr>
          <p:cNvPr id="3" name="Segnaposto contenuto 2">
            <a:extLst>
              <a:ext uri="{FF2B5EF4-FFF2-40B4-BE49-F238E27FC236}">
                <a16:creationId xmlns:a16="http://schemas.microsoft.com/office/drawing/2014/main" id="{11684B0B-DB46-1428-F9F8-27EA3811F89D}"/>
              </a:ext>
            </a:extLst>
          </p:cNvPr>
          <p:cNvSpPr>
            <a:spLocks noGrp="1"/>
          </p:cNvSpPr>
          <p:nvPr>
            <p:ph idx="1"/>
          </p:nvPr>
        </p:nvSpPr>
        <p:spPr>
          <a:xfrm>
            <a:off x="746685" y="1124744"/>
            <a:ext cx="8382000" cy="4114800"/>
          </a:xfrm>
        </p:spPr>
        <p:txBody>
          <a:bodyPr/>
          <a:lstStyle/>
          <a:p>
            <a:pPr algn="just"/>
            <a:r>
              <a:rPr lang="en-GB" b="1" dirty="0" err="1">
                <a:solidFill>
                  <a:schemeClr val="tx1"/>
                </a:solidFill>
              </a:rPr>
              <a:t>Concorso</a:t>
            </a:r>
            <a:r>
              <a:rPr lang="en-GB" b="1" dirty="0">
                <a:solidFill>
                  <a:schemeClr val="tx1"/>
                </a:solidFill>
              </a:rPr>
              <a:t> </a:t>
            </a:r>
            <a:r>
              <a:rPr lang="en-GB" b="1" dirty="0" err="1">
                <a:solidFill>
                  <a:schemeClr val="tx1"/>
                </a:solidFill>
              </a:rPr>
              <a:t>materiale</a:t>
            </a:r>
            <a:r>
              <a:rPr lang="en-GB" dirty="0">
                <a:solidFill>
                  <a:schemeClr val="tx1"/>
                </a:solidFill>
              </a:rPr>
              <a:t>: </a:t>
            </a:r>
            <a:r>
              <a:rPr lang="en-GB" dirty="0" err="1">
                <a:solidFill>
                  <a:schemeClr val="tx1"/>
                </a:solidFill>
              </a:rPr>
              <a:t>ricorre</a:t>
            </a:r>
            <a:r>
              <a:rPr lang="en-GB" dirty="0">
                <a:solidFill>
                  <a:schemeClr val="tx1"/>
                </a:solidFill>
              </a:rPr>
              <a:t> </a:t>
            </a:r>
            <a:r>
              <a:rPr lang="en-GB" dirty="0" err="1">
                <a:solidFill>
                  <a:schemeClr val="tx1"/>
                </a:solidFill>
              </a:rPr>
              <a:t>quando</a:t>
            </a:r>
            <a:r>
              <a:rPr lang="en-GB" dirty="0">
                <a:solidFill>
                  <a:schemeClr val="tx1"/>
                </a:solidFill>
              </a:rPr>
              <a:t> il </a:t>
            </a:r>
            <a:r>
              <a:rPr lang="en-GB" dirty="0" err="1">
                <a:solidFill>
                  <a:schemeClr val="tx1"/>
                </a:solidFill>
              </a:rPr>
              <a:t>soggetto</a:t>
            </a:r>
            <a:r>
              <a:rPr lang="en-GB" dirty="0">
                <a:solidFill>
                  <a:schemeClr val="tx1"/>
                </a:solidFill>
              </a:rPr>
              <a:t> </a:t>
            </a:r>
            <a:r>
              <a:rPr lang="en-GB" dirty="0" err="1">
                <a:solidFill>
                  <a:schemeClr val="tx1"/>
                </a:solidFill>
              </a:rPr>
              <a:t>contribuisce</a:t>
            </a:r>
            <a:r>
              <a:rPr lang="en-GB" dirty="0">
                <a:solidFill>
                  <a:schemeClr val="tx1"/>
                </a:solidFill>
              </a:rPr>
              <a:t> </a:t>
            </a:r>
            <a:r>
              <a:rPr lang="en-GB" dirty="0" err="1">
                <a:solidFill>
                  <a:schemeClr val="tx1"/>
                </a:solidFill>
              </a:rPr>
              <a:t>personalmente</a:t>
            </a:r>
            <a:r>
              <a:rPr lang="en-GB" dirty="0">
                <a:solidFill>
                  <a:schemeClr val="tx1"/>
                </a:solidFill>
              </a:rPr>
              <a:t> al </a:t>
            </a:r>
            <a:r>
              <a:rPr lang="en-GB" dirty="0" err="1">
                <a:solidFill>
                  <a:schemeClr val="tx1"/>
                </a:solidFill>
              </a:rPr>
              <a:t>compimento</a:t>
            </a:r>
            <a:r>
              <a:rPr lang="en-GB" dirty="0">
                <a:solidFill>
                  <a:schemeClr val="tx1"/>
                </a:solidFill>
              </a:rPr>
              <a:t> di uno o </a:t>
            </a:r>
            <a:r>
              <a:rPr lang="en-GB" dirty="0" err="1">
                <a:solidFill>
                  <a:schemeClr val="tx1"/>
                </a:solidFill>
              </a:rPr>
              <a:t>più</a:t>
            </a:r>
            <a:r>
              <a:rPr lang="en-GB" dirty="0">
                <a:solidFill>
                  <a:schemeClr val="tx1"/>
                </a:solidFill>
              </a:rPr>
              <a:t> </a:t>
            </a:r>
            <a:r>
              <a:rPr lang="en-GB" dirty="0" err="1">
                <a:solidFill>
                  <a:schemeClr val="tx1"/>
                </a:solidFill>
              </a:rPr>
              <a:t>atti</a:t>
            </a:r>
            <a:r>
              <a:rPr lang="en-GB" dirty="0">
                <a:solidFill>
                  <a:schemeClr val="tx1"/>
                </a:solidFill>
              </a:rPr>
              <a:t> </a:t>
            </a:r>
            <a:r>
              <a:rPr lang="en-GB" dirty="0" err="1">
                <a:solidFill>
                  <a:schemeClr val="tx1"/>
                </a:solidFill>
              </a:rPr>
              <a:t>costituenti</a:t>
            </a:r>
            <a:r>
              <a:rPr lang="en-GB" dirty="0">
                <a:solidFill>
                  <a:schemeClr val="tx1"/>
                </a:solidFill>
              </a:rPr>
              <a:t> </a:t>
            </a:r>
            <a:r>
              <a:rPr lang="en-GB" dirty="0" err="1">
                <a:solidFill>
                  <a:schemeClr val="tx1"/>
                </a:solidFill>
              </a:rPr>
              <a:t>l’elemento</a:t>
            </a:r>
            <a:r>
              <a:rPr lang="en-GB" dirty="0">
                <a:solidFill>
                  <a:schemeClr val="tx1"/>
                </a:solidFill>
              </a:rPr>
              <a:t> </a:t>
            </a:r>
            <a:r>
              <a:rPr lang="en-GB" dirty="0" err="1">
                <a:solidFill>
                  <a:schemeClr val="tx1"/>
                </a:solidFill>
              </a:rPr>
              <a:t>materiale</a:t>
            </a:r>
            <a:r>
              <a:rPr lang="en-GB" dirty="0">
                <a:solidFill>
                  <a:schemeClr val="tx1"/>
                </a:solidFill>
              </a:rPr>
              <a:t> del </a:t>
            </a:r>
            <a:r>
              <a:rPr lang="en-GB" dirty="0" err="1">
                <a:solidFill>
                  <a:schemeClr val="tx1"/>
                </a:solidFill>
              </a:rPr>
              <a:t>reato</a:t>
            </a:r>
            <a:r>
              <a:rPr lang="en-GB" dirty="0">
                <a:solidFill>
                  <a:schemeClr val="tx1"/>
                </a:solidFill>
              </a:rPr>
              <a:t> (es. </a:t>
            </a:r>
            <a:r>
              <a:rPr lang="en-GB" dirty="0" err="1">
                <a:solidFill>
                  <a:schemeClr val="tx1"/>
                </a:solidFill>
              </a:rPr>
              <a:t>autore</a:t>
            </a:r>
            <a:r>
              <a:rPr lang="en-GB" dirty="0">
                <a:solidFill>
                  <a:schemeClr val="tx1"/>
                </a:solidFill>
              </a:rPr>
              <a:t> del </a:t>
            </a:r>
            <a:r>
              <a:rPr lang="en-GB" dirty="0" err="1">
                <a:solidFill>
                  <a:schemeClr val="tx1"/>
                </a:solidFill>
              </a:rPr>
              <a:t>reato</a:t>
            </a:r>
            <a:r>
              <a:rPr lang="en-GB" dirty="0">
                <a:solidFill>
                  <a:schemeClr val="tx1"/>
                </a:solidFill>
              </a:rPr>
              <a:t> </a:t>
            </a:r>
            <a:r>
              <a:rPr lang="en-GB" dirty="0" err="1">
                <a:solidFill>
                  <a:schemeClr val="tx1"/>
                </a:solidFill>
              </a:rPr>
              <a:t>che</a:t>
            </a:r>
            <a:r>
              <a:rPr lang="en-GB" dirty="0">
                <a:solidFill>
                  <a:schemeClr val="tx1"/>
                </a:solidFill>
              </a:rPr>
              <a:t> </a:t>
            </a:r>
            <a:r>
              <a:rPr lang="en-GB" dirty="0" err="1">
                <a:solidFill>
                  <a:schemeClr val="tx1"/>
                </a:solidFill>
              </a:rPr>
              <a:t>spara</a:t>
            </a:r>
            <a:r>
              <a:rPr lang="en-GB" dirty="0">
                <a:solidFill>
                  <a:schemeClr val="tx1"/>
                </a:solidFill>
              </a:rPr>
              <a:t>  </a:t>
            </a:r>
            <a:r>
              <a:rPr lang="en-GB" dirty="0" err="1">
                <a:solidFill>
                  <a:schemeClr val="tx1"/>
                </a:solidFill>
              </a:rPr>
              <a:t>nell’omicidio</a:t>
            </a:r>
            <a:r>
              <a:rPr lang="en-GB" dirty="0">
                <a:solidFill>
                  <a:schemeClr val="tx1"/>
                </a:solidFill>
              </a:rPr>
              <a:t>; </a:t>
            </a:r>
            <a:r>
              <a:rPr lang="en-GB" dirty="0" err="1">
                <a:solidFill>
                  <a:schemeClr val="tx1"/>
                </a:solidFill>
              </a:rPr>
              <a:t>partecipe</a:t>
            </a:r>
            <a:r>
              <a:rPr lang="en-GB" dirty="0">
                <a:solidFill>
                  <a:schemeClr val="tx1"/>
                </a:solidFill>
              </a:rPr>
              <a:t> </a:t>
            </a:r>
            <a:r>
              <a:rPr lang="en-GB" dirty="0" err="1">
                <a:solidFill>
                  <a:schemeClr val="tx1"/>
                </a:solidFill>
              </a:rPr>
              <a:t>che</a:t>
            </a:r>
            <a:r>
              <a:rPr lang="en-GB" dirty="0">
                <a:solidFill>
                  <a:schemeClr val="tx1"/>
                </a:solidFill>
              </a:rPr>
              <a:t> fa il ”</a:t>
            </a:r>
            <a:r>
              <a:rPr lang="en-GB" dirty="0" err="1">
                <a:solidFill>
                  <a:schemeClr val="tx1"/>
                </a:solidFill>
              </a:rPr>
              <a:t>palo</a:t>
            </a:r>
            <a:r>
              <a:rPr lang="en-GB" dirty="0">
                <a:solidFill>
                  <a:schemeClr val="tx1"/>
                </a:solidFill>
              </a:rPr>
              <a:t>” in </a:t>
            </a:r>
            <a:r>
              <a:rPr lang="en-GB" dirty="0" err="1">
                <a:solidFill>
                  <a:schemeClr val="tx1"/>
                </a:solidFill>
              </a:rPr>
              <a:t>caso</a:t>
            </a:r>
            <a:r>
              <a:rPr lang="en-GB" dirty="0">
                <a:solidFill>
                  <a:schemeClr val="tx1"/>
                </a:solidFill>
              </a:rPr>
              <a:t> di </a:t>
            </a:r>
            <a:r>
              <a:rPr lang="en-GB" dirty="0" err="1">
                <a:solidFill>
                  <a:schemeClr val="tx1"/>
                </a:solidFill>
              </a:rPr>
              <a:t>rapina</a:t>
            </a:r>
            <a:r>
              <a:rPr lang="en-GB" dirty="0">
                <a:solidFill>
                  <a:schemeClr val="tx1"/>
                </a:solidFill>
              </a:rPr>
              <a:t>).</a:t>
            </a:r>
          </a:p>
          <a:p>
            <a:pPr algn="just"/>
            <a:endParaRPr lang="en-GB" dirty="0">
              <a:solidFill>
                <a:schemeClr val="tx1"/>
              </a:solidFill>
            </a:endParaRPr>
          </a:p>
          <a:p>
            <a:pPr algn="just"/>
            <a:r>
              <a:rPr lang="en-GB" b="1" dirty="0" err="1">
                <a:solidFill>
                  <a:schemeClr val="tx1"/>
                </a:solidFill>
              </a:rPr>
              <a:t>Concorso</a:t>
            </a:r>
            <a:r>
              <a:rPr lang="en-GB" b="1" dirty="0">
                <a:solidFill>
                  <a:schemeClr val="tx1"/>
                </a:solidFill>
              </a:rPr>
              <a:t> morale: </a:t>
            </a:r>
            <a:r>
              <a:rPr lang="en-GB" dirty="0" err="1">
                <a:solidFill>
                  <a:schemeClr val="tx1"/>
                </a:solidFill>
              </a:rPr>
              <a:t>ricorre</a:t>
            </a:r>
            <a:r>
              <a:rPr lang="en-GB" dirty="0">
                <a:solidFill>
                  <a:schemeClr val="tx1"/>
                </a:solidFill>
              </a:rPr>
              <a:t> </a:t>
            </a:r>
            <a:r>
              <a:rPr lang="en-GB" dirty="0" err="1">
                <a:solidFill>
                  <a:schemeClr val="tx1"/>
                </a:solidFill>
              </a:rPr>
              <a:t>quando</a:t>
            </a:r>
            <a:r>
              <a:rPr lang="en-GB" dirty="0">
                <a:solidFill>
                  <a:schemeClr val="tx1"/>
                </a:solidFill>
              </a:rPr>
              <a:t> la </a:t>
            </a:r>
            <a:r>
              <a:rPr lang="en-GB" dirty="0" err="1">
                <a:solidFill>
                  <a:schemeClr val="tx1"/>
                </a:solidFill>
              </a:rPr>
              <a:t>condotta</a:t>
            </a:r>
            <a:r>
              <a:rPr lang="en-GB" dirty="0">
                <a:solidFill>
                  <a:schemeClr val="tx1"/>
                </a:solidFill>
              </a:rPr>
              <a:t> </a:t>
            </a:r>
            <a:r>
              <a:rPr lang="en-GB" dirty="0" err="1">
                <a:solidFill>
                  <a:schemeClr val="tx1"/>
                </a:solidFill>
              </a:rPr>
              <a:t>dell’agente</a:t>
            </a:r>
            <a:r>
              <a:rPr lang="en-GB" dirty="0">
                <a:solidFill>
                  <a:schemeClr val="tx1"/>
                </a:solidFill>
              </a:rPr>
              <a:t> </a:t>
            </a:r>
            <a:r>
              <a:rPr lang="en-GB" dirty="0" err="1">
                <a:solidFill>
                  <a:schemeClr val="tx1"/>
                </a:solidFill>
              </a:rPr>
              <a:t>si</a:t>
            </a:r>
            <a:r>
              <a:rPr lang="en-GB" dirty="0">
                <a:solidFill>
                  <a:schemeClr val="tx1"/>
                </a:solidFill>
              </a:rPr>
              <a:t> traduce in un </a:t>
            </a:r>
            <a:r>
              <a:rPr lang="en-GB" dirty="0" err="1">
                <a:solidFill>
                  <a:schemeClr val="tx1"/>
                </a:solidFill>
              </a:rPr>
              <a:t>impulso</a:t>
            </a:r>
            <a:r>
              <a:rPr lang="en-GB" dirty="0">
                <a:solidFill>
                  <a:schemeClr val="tx1"/>
                </a:solidFill>
              </a:rPr>
              <a:t> </a:t>
            </a:r>
            <a:r>
              <a:rPr lang="en-GB" dirty="0" err="1">
                <a:solidFill>
                  <a:schemeClr val="tx1"/>
                </a:solidFill>
              </a:rPr>
              <a:t>psicologico</a:t>
            </a:r>
            <a:r>
              <a:rPr lang="en-GB" dirty="0">
                <a:solidFill>
                  <a:schemeClr val="tx1"/>
                </a:solidFill>
              </a:rPr>
              <a:t> ad un </a:t>
            </a:r>
            <a:r>
              <a:rPr lang="en-GB" dirty="0" err="1">
                <a:solidFill>
                  <a:schemeClr val="tx1"/>
                </a:solidFill>
              </a:rPr>
              <a:t>fatto</a:t>
            </a:r>
            <a:r>
              <a:rPr lang="en-GB" dirty="0">
                <a:solidFill>
                  <a:schemeClr val="tx1"/>
                </a:solidFill>
              </a:rPr>
              <a:t> </a:t>
            </a:r>
            <a:r>
              <a:rPr lang="en-GB" dirty="0" err="1">
                <a:solidFill>
                  <a:schemeClr val="tx1"/>
                </a:solidFill>
              </a:rPr>
              <a:t>materialmente</a:t>
            </a:r>
            <a:r>
              <a:rPr lang="en-GB" dirty="0">
                <a:solidFill>
                  <a:schemeClr val="tx1"/>
                </a:solidFill>
              </a:rPr>
              <a:t> </a:t>
            </a:r>
            <a:r>
              <a:rPr lang="en-GB" dirty="0" err="1">
                <a:solidFill>
                  <a:schemeClr val="tx1"/>
                </a:solidFill>
              </a:rPr>
              <a:t>commesso</a:t>
            </a:r>
            <a:r>
              <a:rPr lang="en-GB" dirty="0">
                <a:solidFill>
                  <a:schemeClr val="tx1"/>
                </a:solidFill>
              </a:rPr>
              <a:t> da </a:t>
            </a:r>
            <a:r>
              <a:rPr lang="en-GB" dirty="0" err="1">
                <a:solidFill>
                  <a:schemeClr val="tx1"/>
                </a:solidFill>
              </a:rPr>
              <a:t>altri</a:t>
            </a:r>
            <a:r>
              <a:rPr lang="en-GB" dirty="0">
                <a:solidFill>
                  <a:schemeClr val="tx1"/>
                </a:solidFill>
              </a:rPr>
              <a:t> (ad. es. il </a:t>
            </a:r>
            <a:r>
              <a:rPr lang="en-GB" dirty="0" err="1">
                <a:solidFill>
                  <a:schemeClr val="tx1"/>
                </a:solidFill>
              </a:rPr>
              <a:t>determinatore</a:t>
            </a:r>
            <a:r>
              <a:rPr lang="en-GB" dirty="0">
                <a:solidFill>
                  <a:schemeClr val="tx1"/>
                </a:solidFill>
              </a:rPr>
              <a:t> – </a:t>
            </a:r>
            <a:r>
              <a:rPr lang="en-GB" dirty="0" err="1">
                <a:solidFill>
                  <a:schemeClr val="tx1"/>
                </a:solidFill>
              </a:rPr>
              <a:t>colui</a:t>
            </a:r>
            <a:r>
              <a:rPr lang="en-GB" dirty="0">
                <a:solidFill>
                  <a:schemeClr val="tx1"/>
                </a:solidFill>
              </a:rPr>
              <a:t> </a:t>
            </a:r>
            <a:r>
              <a:rPr lang="en-GB" dirty="0" err="1">
                <a:solidFill>
                  <a:schemeClr val="tx1"/>
                </a:solidFill>
              </a:rPr>
              <a:t>che</a:t>
            </a:r>
            <a:r>
              <a:rPr lang="en-GB" dirty="0">
                <a:solidFill>
                  <a:schemeClr val="tx1"/>
                </a:solidFill>
              </a:rPr>
              <a:t> fa </a:t>
            </a:r>
            <a:r>
              <a:rPr lang="en-GB" dirty="0" err="1">
                <a:solidFill>
                  <a:schemeClr val="tx1"/>
                </a:solidFill>
              </a:rPr>
              <a:t>sorgere</a:t>
            </a:r>
            <a:r>
              <a:rPr lang="en-GB" dirty="0">
                <a:solidFill>
                  <a:schemeClr val="tx1"/>
                </a:solidFill>
              </a:rPr>
              <a:t> </a:t>
            </a:r>
            <a:r>
              <a:rPr lang="en-GB" dirty="0" err="1">
                <a:solidFill>
                  <a:schemeClr val="tx1"/>
                </a:solidFill>
              </a:rPr>
              <a:t>nell’autore</a:t>
            </a:r>
            <a:r>
              <a:rPr lang="en-GB" dirty="0">
                <a:solidFill>
                  <a:schemeClr val="tx1"/>
                </a:solidFill>
              </a:rPr>
              <a:t> il </a:t>
            </a:r>
            <a:r>
              <a:rPr lang="en-GB" dirty="0" err="1">
                <a:solidFill>
                  <a:schemeClr val="tx1"/>
                </a:solidFill>
              </a:rPr>
              <a:t>proposito</a:t>
            </a:r>
            <a:r>
              <a:rPr lang="en-GB" dirty="0">
                <a:solidFill>
                  <a:schemeClr val="tx1"/>
                </a:solidFill>
              </a:rPr>
              <a:t> </a:t>
            </a:r>
            <a:r>
              <a:rPr lang="en-GB" dirty="0" err="1">
                <a:solidFill>
                  <a:schemeClr val="tx1"/>
                </a:solidFill>
              </a:rPr>
              <a:t>criminoso</a:t>
            </a:r>
            <a:r>
              <a:rPr lang="en-GB" dirty="0">
                <a:solidFill>
                  <a:schemeClr val="tx1"/>
                </a:solidFill>
              </a:rPr>
              <a:t> - </a:t>
            </a:r>
            <a:r>
              <a:rPr lang="en-GB" dirty="0" err="1">
                <a:solidFill>
                  <a:schemeClr val="tx1"/>
                </a:solidFill>
              </a:rPr>
              <a:t>che</a:t>
            </a:r>
            <a:r>
              <a:rPr lang="en-GB" dirty="0">
                <a:solidFill>
                  <a:schemeClr val="tx1"/>
                </a:solidFill>
              </a:rPr>
              <a:t> </a:t>
            </a:r>
            <a:r>
              <a:rPr lang="en-GB" dirty="0" err="1">
                <a:solidFill>
                  <a:schemeClr val="tx1"/>
                </a:solidFill>
              </a:rPr>
              <a:t>è</a:t>
            </a:r>
            <a:r>
              <a:rPr lang="en-GB" dirty="0">
                <a:solidFill>
                  <a:schemeClr val="tx1"/>
                </a:solidFill>
              </a:rPr>
              <a:t> il </a:t>
            </a:r>
            <a:r>
              <a:rPr lang="en-GB" dirty="0" err="1">
                <a:solidFill>
                  <a:schemeClr val="tx1"/>
                </a:solidFill>
              </a:rPr>
              <a:t>mandante</a:t>
            </a:r>
            <a:r>
              <a:rPr lang="en-GB" dirty="0">
                <a:solidFill>
                  <a:schemeClr val="tx1"/>
                </a:solidFill>
              </a:rPr>
              <a:t> di un </a:t>
            </a:r>
            <a:r>
              <a:rPr lang="en-GB" dirty="0" err="1">
                <a:solidFill>
                  <a:schemeClr val="tx1"/>
                </a:solidFill>
              </a:rPr>
              <a:t>omicidio</a:t>
            </a:r>
            <a:r>
              <a:rPr lang="en-GB" dirty="0">
                <a:solidFill>
                  <a:schemeClr val="tx1"/>
                </a:solidFill>
              </a:rPr>
              <a:t>; </a:t>
            </a:r>
            <a:r>
              <a:rPr lang="en-GB" dirty="0" err="1">
                <a:solidFill>
                  <a:schemeClr val="tx1"/>
                </a:solidFill>
              </a:rPr>
              <a:t>l’istigatore</a:t>
            </a:r>
            <a:r>
              <a:rPr lang="en-GB" dirty="0">
                <a:solidFill>
                  <a:schemeClr val="tx1"/>
                </a:solidFill>
              </a:rPr>
              <a:t> – </a:t>
            </a:r>
            <a:r>
              <a:rPr lang="en-GB" dirty="0" err="1">
                <a:solidFill>
                  <a:schemeClr val="tx1"/>
                </a:solidFill>
              </a:rPr>
              <a:t>che</a:t>
            </a:r>
            <a:r>
              <a:rPr lang="en-GB" dirty="0">
                <a:solidFill>
                  <a:schemeClr val="tx1"/>
                </a:solidFill>
              </a:rPr>
              <a:t> </a:t>
            </a:r>
            <a:r>
              <a:rPr lang="en-GB" dirty="0" err="1">
                <a:solidFill>
                  <a:schemeClr val="tx1"/>
                </a:solidFill>
              </a:rPr>
              <a:t>rafforza</a:t>
            </a:r>
            <a:r>
              <a:rPr lang="en-GB" dirty="0">
                <a:solidFill>
                  <a:schemeClr val="tx1"/>
                </a:solidFill>
              </a:rPr>
              <a:t> in </a:t>
            </a:r>
            <a:r>
              <a:rPr lang="en-GB" dirty="0" err="1">
                <a:solidFill>
                  <a:schemeClr val="tx1"/>
                </a:solidFill>
              </a:rPr>
              <a:t>altri</a:t>
            </a:r>
            <a:r>
              <a:rPr lang="en-GB" dirty="0">
                <a:solidFill>
                  <a:schemeClr val="tx1"/>
                </a:solidFill>
              </a:rPr>
              <a:t> un </a:t>
            </a:r>
            <a:r>
              <a:rPr lang="en-GB" dirty="0" err="1">
                <a:solidFill>
                  <a:schemeClr val="tx1"/>
                </a:solidFill>
              </a:rPr>
              <a:t>proposito</a:t>
            </a:r>
            <a:r>
              <a:rPr lang="en-GB" dirty="0">
                <a:solidFill>
                  <a:schemeClr val="tx1"/>
                </a:solidFill>
              </a:rPr>
              <a:t> </a:t>
            </a:r>
            <a:r>
              <a:rPr lang="en-GB" dirty="0" err="1">
                <a:solidFill>
                  <a:schemeClr val="tx1"/>
                </a:solidFill>
              </a:rPr>
              <a:t>criminoso</a:t>
            </a:r>
            <a:r>
              <a:rPr lang="en-GB" dirty="0">
                <a:solidFill>
                  <a:schemeClr val="tx1"/>
                </a:solidFill>
              </a:rPr>
              <a:t> </a:t>
            </a:r>
            <a:r>
              <a:rPr lang="en-GB" dirty="0" err="1">
                <a:solidFill>
                  <a:schemeClr val="tx1"/>
                </a:solidFill>
              </a:rPr>
              <a:t>già</a:t>
            </a:r>
            <a:r>
              <a:rPr lang="en-GB" dirty="0">
                <a:solidFill>
                  <a:schemeClr val="tx1"/>
                </a:solidFill>
              </a:rPr>
              <a:t> </a:t>
            </a:r>
            <a:r>
              <a:rPr lang="en-GB" dirty="0" err="1">
                <a:solidFill>
                  <a:schemeClr val="tx1"/>
                </a:solidFill>
              </a:rPr>
              <a:t>esistente</a:t>
            </a:r>
            <a:r>
              <a:rPr lang="en-GB" dirty="0">
                <a:solidFill>
                  <a:schemeClr val="tx1"/>
                </a:solidFill>
              </a:rPr>
              <a:t> - </a:t>
            </a:r>
            <a:r>
              <a:rPr lang="en-GB" dirty="0" err="1">
                <a:solidFill>
                  <a:schemeClr val="tx1"/>
                </a:solidFill>
              </a:rPr>
              <a:t>che</a:t>
            </a:r>
            <a:r>
              <a:rPr lang="en-GB" dirty="0">
                <a:solidFill>
                  <a:schemeClr val="tx1"/>
                </a:solidFill>
              </a:rPr>
              <a:t> </a:t>
            </a:r>
            <a:r>
              <a:rPr lang="en-GB" dirty="0" err="1">
                <a:solidFill>
                  <a:schemeClr val="tx1"/>
                </a:solidFill>
              </a:rPr>
              <a:t>dà</a:t>
            </a:r>
            <a:r>
              <a:rPr lang="en-GB" dirty="0">
                <a:solidFill>
                  <a:schemeClr val="tx1"/>
                </a:solidFill>
              </a:rPr>
              <a:t> </a:t>
            </a:r>
            <a:r>
              <a:rPr lang="en-GB" dirty="0" err="1">
                <a:solidFill>
                  <a:schemeClr val="tx1"/>
                </a:solidFill>
              </a:rPr>
              <a:t>consigli</a:t>
            </a:r>
            <a:r>
              <a:rPr lang="en-GB" dirty="0">
                <a:solidFill>
                  <a:schemeClr val="tx1"/>
                </a:solidFill>
              </a:rPr>
              <a:t> per </a:t>
            </a:r>
            <a:r>
              <a:rPr lang="en-GB" dirty="0" err="1">
                <a:solidFill>
                  <a:schemeClr val="tx1"/>
                </a:solidFill>
              </a:rPr>
              <a:t>commettere</a:t>
            </a:r>
            <a:r>
              <a:rPr lang="en-GB" dirty="0">
                <a:solidFill>
                  <a:schemeClr val="tx1"/>
                </a:solidFill>
              </a:rPr>
              <a:t> un </a:t>
            </a:r>
            <a:r>
              <a:rPr lang="en-GB" dirty="0" err="1">
                <a:solidFill>
                  <a:schemeClr val="tx1"/>
                </a:solidFill>
              </a:rPr>
              <a:t>omicidio</a:t>
            </a:r>
            <a:r>
              <a:rPr lang="en-GB" dirty="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81609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D7FCD2-1AE0-C74A-B547-3E7931691C2A}"/>
              </a:ext>
            </a:extLst>
          </p:cNvPr>
          <p:cNvSpPr>
            <a:spLocks noGrp="1"/>
          </p:cNvSpPr>
          <p:nvPr>
            <p:ph type="title"/>
          </p:nvPr>
        </p:nvSpPr>
        <p:spPr/>
        <p:txBody>
          <a:bodyPr/>
          <a:lstStyle/>
          <a:p>
            <a:r>
              <a:rPr lang="it-IT" dirty="0"/>
              <a:t>Concorso di persone </a:t>
            </a:r>
          </a:p>
        </p:txBody>
      </p:sp>
      <p:pic>
        <p:nvPicPr>
          <p:cNvPr id="4" name="Segnaposto contenuto 3">
            <a:extLst>
              <a:ext uri="{FF2B5EF4-FFF2-40B4-BE49-F238E27FC236}">
                <a16:creationId xmlns:a16="http://schemas.microsoft.com/office/drawing/2014/main" id="{86559BE2-16D8-3442-972B-BC8C70C2FFC7}"/>
              </a:ext>
            </a:extLst>
          </p:cNvPr>
          <p:cNvPicPr>
            <a:picLocks noGrp="1" noChangeAspect="1"/>
          </p:cNvPicPr>
          <p:nvPr>
            <p:ph idx="1"/>
          </p:nvPr>
        </p:nvPicPr>
        <p:blipFill>
          <a:blip r:embed="rId2"/>
          <a:stretch>
            <a:fillRect/>
          </a:stretch>
        </p:blipFill>
        <p:spPr>
          <a:xfrm>
            <a:off x="869950" y="1333500"/>
            <a:ext cx="7772400" cy="5263852"/>
          </a:xfrm>
          <a:prstGeom prst="rect">
            <a:avLst/>
          </a:prstGeom>
        </p:spPr>
      </p:pic>
    </p:spTree>
    <p:extLst>
      <p:ext uri="{BB962C8B-B14F-4D97-AF65-F5344CB8AC3E}">
        <p14:creationId xmlns:p14="http://schemas.microsoft.com/office/powerpoint/2010/main" val="319028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29CE4C-22A9-4A44-875C-D310BE51CBAC}"/>
              </a:ext>
            </a:extLst>
          </p:cNvPr>
          <p:cNvSpPr>
            <a:spLocks noGrp="1"/>
          </p:cNvSpPr>
          <p:nvPr>
            <p:ph type="title"/>
          </p:nvPr>
        </p:nvSpPr>
        <p:spPr/>
        <p:txBody>
          <a:bodyPr/>
          <a:lstStyle/>
          <a:p>
            <a:r>
              <a:rPr lang="it-IT" dirty="0"/>
              <a:t>Il delitto tentato – art. 56 c.p. </a:t>
            </a:r>
          </a:p>
        </p:txBody>
      </p:sp>
      <p:sp>
        <p:nvSpPr>
          <p:cNvPr id="3" name="Segnaposto contenuto 2">
            <a:extLst>
              <a:ext uri="{FF2B5EF4-FFF2-40B4-BE49-F238E27FC236}">
                <a16:creationId xmlns:a16="http://schemas.microsoft.com/office/drawing/2014/main" id="{8D65A775-2881-6E45-9233-01021DF394A9}"/>
              </a:ext>
            </a:extLst>
          </p:cNvPr>
          <p:cNvSpPr>
            <a:spLocks noGrp="1"/>
          </p:cNvSpPr>
          <p:nvPr>
            <p:ph idx="1"/>
          </p:nvPr>
        </p:nvSpPr>
        <p:spPr>
          <a:xfrm>
            <a:off x="565150" y="1124744"/>
            <a:ext cx="8382000" cy="5733256"/>
          </a:xfrm>
        </p:spPr>
        <p:txBody>
          <a:bodyPr/>
          <a:lstStyle/>
          <a:p>
            <a:pPr algn="just"/>
            <a:r>
              <a:rPr lang="it-IT" dirty="0">
                <a:solidFill>
                  <a:schemeClr val="tx1"/>
                </a:solidFill>
              </a:rPr>
              <a:t>Il </a:t>
            </a:r>
            <a:r>
              <a:rPr lang="it-IT" b="1" dirty="0">
                <a:solidFill>
                  <a:schemeClr val="tx1"/>
                </a:solidFill>
              </a:rPr>
              <a:t>delitto tentato</a:t>
            </a:r>
            <a:r>
              <a:rPr lang="it-IT" dirty="0">
                <a:solidFill>
                  <a:schemeClr val="tx1"/>
                </a:solidFill>
              </a:rPr>
              <a:t>, contrapposto al </a:t>
            </a:r>
            <a:r>
              <a:rPr lang="it-IT" u="sng" dirty="0">
                <a:solidFill>
                  <a:schemeClr val="tx1"/>
                </a:solidFill>
              </a:rPr>
              <a:t>delitto consumato</a:t>
            </a:r>
            <a:r>
              <a:rPr lang="it-IT" dirty="0">
                <a:solidFill>
                  <a:schemeClr val="tx1"/>
                </a:solidFill>
              </a:rPr>
              <a:t>, indica in diritto penale un delitto che non è giunto alla sua consumazione perché non si è verificato l'evento voluto dal reo o perché, per ragioni indipendenti dalla sua volontà, l'azione non è comunque giunta a compimento.</a:t>
            </a:r>
          </a:p>
          <a:p>
            <a:pPr marL="0" indent="0" algn="just">
              <a:buNone/>
            </a:pPr>
            <a:endParaRPr lang="it-IT" b="1" dirty="0">
              <a:solidFill>
                <a:schemeClr val="tx1"/>
              </a:solidFill>
            </a:endParaRPr>
          </a:p>
          <a:p>
            <a:pPr marL="0" indent="0" algn="just">
              <a:buNone/>
            </a:pPr>
            <a:r>
              <a:rPr lang="it-IT" dirty="0">
                <a:solidFill>
                  <a:schemeClr val="tx1"/>
                </a:solidFill>
              </a:rPr>
              <a:t>Es. Tizio con un coltello cerca di compire a morte Caio, ma questi agilmente evita l’arma. </a:t>
            </a:r>
          </a:p>
          <a:p>
            <a:pPr algn="just"/>
            <a:endParaRPr lang="it-IT" dirty="0">
              <a:solidFill>
                <a:schemeClr val="tx1"/>
              </a:solidFill>
            </a:endParaRPr>
          </a:p>
          <a:p>
            <a:pPr marL="0" indent="0" algn="ctr">
              <a:buNone/>
            </a:pPr>
            <a:r>
              <a:rPr lang="it-IT" dirty="0">
                <a:solidFill>
                  <a:schemeClr val="tx1"/>
                </a:solidFill>
              </a:rPr>
              <a:t>Art. 56 c.p. + norma incriminatrice</a:t>
            </a:r>
          </a:p>
          <a:p>
            <a:pPr algn="just"/>
            <a:endParaRPr lang="it-IT" dirty="0">
              <a:solidFill>
                <a:schemeClr val="tx1"/>
              </a:solidFill>
            </a:endParaRPr>
          </a:p>
          <a:p>
            <a:endParaRPr lang="it-IT" dirty="0"/>
          </a:p>
        </p:txBody>
      </p:sp>
    </p:spTree>
    <p:extLst>
      <p:ext uri="{BB962C8B-B14F-4D97-AF65-F5344CB8AC3E}">
        <p14:creationId xmlns:p14="http://schemas.microsoft.com/office/powerpoint/2010/main" val="137684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29CE4C-22A9-4A44-875C-D310BE51CBAC}"/>
              </a:ext>
            </a:extLst>
          </p:cNvPr>
          <p:cNvSpPr>
            <a:spLocks noGrp="1"/>
          </p:cNvSpPr>
          <p:nvPr>
            <p:ph type="title"/>
          </p:nvPr>
        </p:nvSpPr>
        <p:spPr/>
        <p:txBody>
          <a:bodyPr/>
          <a:lstStyle/>
          <a:p>
            <a:r>
              <a:rPr lang="it-IT" dirty="0"/>
              <a:t>Consumazione e perfezione </a:t>
            </a:r>
          </a:p>
        </p:txBody>
      </p:sp>
      <p:sp>
        <p:nvSpPr>
          <p:cNvPr id="3" name="Segnaposto contenuto 2">
            <a:extLst>
              <a:ext uri="{FF2B5EF4-FFF2-40B4-BE49-F238E27FC236}">
                <a16:creationId xmlns:a16="http://schemas.microsoft.com/office/drawing/2014/main" id="{8D65A775-2881-6E45-9233-01021DF394A9}"/>
              </a:ext>
            </a:extLst>
          </p:cNvPr>
          <p:cNvSpPr>
            <a:spLocks noGrp="1"/>
          </p:cNvSpPr>
          <p:nvPr>
            <p:ph idx="1"/>
          </p:nvPr>
        </p:nvSpPr>
        <p:spPr>
          <a:xfrm>
            <a:off x="565150" y="1124744"/>
            <a:ext cx="8382000" cy="5733256"/>
          </a:xfrm>
        </p:spPr>
        <p:txBody>
          <a:bodyPr/>
          <a:lstStyle/>
          <a:p>
            <a:pPr algn="just"/>
            <a:r>
              <a:rPr lang="it-IT" b="1" dirty="0">
                <a:solidFill>
                  <a:schemeClr val="tx1"/>
                </a:solidFill>
              </a:rPr>
              <a:t>La consumazione del reato </a:t>
            </a:r>
            <a:r>
              <a:rPr lang="it-IT" dirty="0">
                <a:solidFill>
                  <a:schemeClr val="tx1"/>
                </a:solidFill>
              </a:rPr>
              <a:t>coincide con il momento in cui si esaurisce l’</a:t>
            </a:r>
            <a:r>
              <a:rPr lang="it-IT" b="1" dirty="0">
                <a:solidFill>
                  <a:schemeClr val="tx1"/>
                </a:solidFill>
              </a:rPr>
              <a:t>iter </a:t>
            </a:r>
            <a:r>
              <a:rPr lang="it-IT" b="1" dirty="0" err="1">
                <a:solidFill>
                  <a:schemeClr val="tx1"/>
                </a:solidFill>
              </a:rPr>
              <a:t>criminis</a:t>
            </a:r>
            <a:r>
              <a:rPr lang="it-IT" b="1" dirty="0">
                <a:solidFill>
                  <a:schemeClr val="tx1"/>
                </a:solidFill>
              </a:rPr>
              <a:t>, </a:t>
            </a:r>
            <a:r>
              <a:rPr lang="it-IT" dirty="0">
                <a:solidFill>
                  <a:schemeClr val="tx1"/>
                </a:solidFill>
              </a:rPr>
              <a:t>che corrisponde alla corrispondenza tra il fatto concreto ed il tipo astratto descritto dalla norma incriminatrice. E’ il momento in cui il reato è venuto a «cessare», avendo raggiunto la massima gravità concreta, ovvero si è effettivamente realizzata l’offesa al bene giuridico, nella completa estensione voluta dall’agente.  </a:t>
            </a:r>
          </a:p>
          <a:p>
            <a:pPr algn="just"/>
            <a:endParaRPr lang="it-IT" dirty="0">
              <a:solidFill>
                <a:schemeClr val="tx1"/>
              </a:solidFill>
            </a:endParaRPr>
          </a:p>
          <a:p>
            <a:pPr algn="just"/>
            <a:r>
              <a:rPr lang="it-IT" dirty="0">
                <a:solidFill>
                  <a:schemeClr val="tx1"/>
                </a:solidFill>
              </a:rPr>
              <a:t>La </a:t>
            </a:r>
            <a:r>
              <a:rPr lang="it-IT" b="1" dirty="0">
                <a:solidFill>
                  <a:schemeClr val="tx1"/>
                </a:solidFill>
              </a:rPr>
              <a:t>perfezione del reato </a:t>
            </a:r>
            <a:r>
              <a:rPr lang="it-IT" dirty="0">
                <a:solidFill>
                  <a:schemeClr val="tx1"/>
                </a:solidFill>
              </a:rPr>
              <a:t>coincide con il momento in cui il reato è venuto ad esistenza realizzandosi in tutti gli elementi strutturali della fattispecie. </a:t>
            </a:r>
            <a:endParaRPr lang="it-IT" dirty="0"/>
          </a:p>
        </p:txBody>
      </p:sp>
    </p:spTree>
    <p:extLst>
      <p:ext uri="{BB962C8B-B14F-4D97-AF65-F5344CB8AC3E}">
        <p14:creationId xmlns:p14="http://schemas.microsoft.com/office/powerpoint/2010/main" val="250232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8D073-F0AC-BE42-A80E-CD5CF64A1F16}"/>
              </a:ext>
            </a:extLst>
          </p:cNvPr>
          <p:cNvSpPr>
            <a:spLocks noGrp="1"/>
          </p:cNvSpPr>
          <p:nvPr>
            <p:ph type="title"/>
          </p:nvPr>
        </p:nvSpPr>
        <p:spPr/>
        <p:txBody>
          <a:bodyPr/>
          <a:lstStyle/>
          <a:p>
            <a:r>
              <a:rPr lang="it-IT" dirty="0"/>
              <a:t>La condotta</a:t>
            </a:r>
          </a:p>
        </p:txBody>
      </p:sp>
      <p:sp>
        <p:nvSpPr>
          <p:cNvPr id="3" name="Segnaposto contenuto 2">
            <a:extLst>
              <a:ext uri="{FF2B5EF4-FFF2-40B4-BE49-F238E27FC236}">
                <a16:creationId xmlns:a16="http://schemas.microsoft.com/office/drawing/2014/main" id="{D2531233-0FF8-144B-9AE9-555ED51F604A}"/>
              </a:ext>
            </a:extLst>
          </p:cNvPr>
          <p:cNvSpPr>
            <a:spLocks noGrp="1"/>
          </p:cNvSpPr>
          <p:nvPr>
            <p:ph idx="1"/>
          </p:nvPr>
        </p:nvSpPr>
        <p:spPr>
          <a:xfrm>
            <a:off x="683568" y="1333500"/>
            <a:ext cx="8231832" cy="5191844"/>
          </a:xfrm>
        </p:spPr>
        <p:txBody>
          <a:bodyPr/>
          <a:lstStyle/>
          <a:p>
            <a:pPr marL="0" indent="0" algn="just">
              <a:buNone/>
            </a:pPr>
            <a:r>
              <a:rPr lang="it-IT" b="1" dirty="0">
                <a:solidFill>
                  <a:schemeClr val="tx1"/>
                </a:solidFill>
              </a:rPr>
              <a:t>Condotta: </a:t>
            </a:r>
            <a:r>
              <a:rPr lang="it-IT" dirty="0">
                <a:solidFill>
                  <a:schemeClr val="tx1"/>
                </a:solidFill>
              </a:rPr>
              <a:t>comportamento umano che si estrinseca nella realtà esterna. principio di materialità̀ (</a:t>
            </a:r>
            <a:r>
              <a:rPr lang="it-IT" i="1" dirty="0" err="1">
                <a:solidFill>
                  <a:schemeClr val="tx1"/>
                </a:solidFill>
              </a:rPr>
              <a:t>nullum</a:t>
            </a:r>
            <a:r>
              <a:rPr lang="it-IT" i="1" dirty="0">
                <a:solidFill>
                  <a:schemeClr val="tx1"/>
                </a:solidFill>
              </a:rPr>
              <a:t> </a:t>
            </a:r>
            <a:r>
              <a:rPr lang="it-IT" i="1" dirty="0" err="1">
                <a:solidFill>
                  <a:schemeClr val="tx1"/>
                </a:solidFill>
              </a:rPr>
              <a:t>crimen</a:t>
            </a:r>
            <a:r>
              <a:rPr lang="it-IT" i="1" dirty="0">
                <a:solidFill>
                  <a:schemeClr val="tx1"/>
                </a:solidFill>
              </a:rPr>
              <a:t> sine </a:t>
            </a:r>
            <a:r>
              <a:rPr lang="it-IT" i="1" dirty="0" err="1">
                <a:solidFill>
                  <a:schemeClr val="tx1"/>
                </a:solidFill>
              </a:rPr>
              <a:t>actione</a:t>
            </a:r>
            <a:r>
              <a:rPr lang="it-IT" dirty="0">
                <a:solidFill>
                  <a:schemeClr val="tx1"/>
                </a:solidFill>
              </a:rPr>
              <a:t>), sancito dall'art. 25, comma 2, </a:t>
            </a:r>
            <a:r>
              <a:rPr lang="it-IT" dirty="0" err="1">
                <a:solidFill>
                  <a:schemeClr val="tx1"/>
                </a:solidFill>
              </a:rPr>
              <a:t>Cost</a:t>
            </a:r>
            <a:r>
              <a:rPr lang="it-IT" dirty="0">
                <a:solidFill>
                  <a:schemeClr val="tx1"/>
                </a:solidFill>
              </a:rPr>
              <a:t>.</a:t>
            </a:r>
            <a:br>
              <a:rPr lang="it-IT" dirty="0">
                <a:solidFill>
                  <a:schemeClr val="tx1"/>
                </a:solidFill>
              </a:rPr>
            </a:br>
            <a:endParaRPr lang="it-IT" dirty="0">
              <a:solidFill>
                <a:schemeClr val="tx1"/>
              </a:solidFill>
            </a:endParaRPr>
          </a:p>
          <a:p>
            <a:pPr marL="0" indent="0" algn="just">
              <a:buNone/>
            </a:pPr>
            <a:r>
              <a:rPr lang="it-IT" dirty="0">
                <a:solidFill>
                  <a:schemeClr val="tx1"/>
                </a:solidFill>
              </a:rPr>
              <a:t>La condotta può consistere in:</a:t>
            </a:r>
          </a:p>
          <a:p>
            <a:pPr marL="0" indent="0" algn="just">
              <a:buNone/>
            </a:pPr>
            <a:br>
              <a:rPr lang="it-IT" dirty="0">
                <a:solidFill>
                  <a:schemeClr val="tx1"/>
                </a:solidFill>
              </a:rPr>
            </a:br>
            <a:r>
              <a:rPr lang="it-IT" dirty="0">
                <a:solidFill>
                  <a:schemeClr val="tx1"/>
                </a:solidFill>
              </a:rPr>
              <a:t>- </a:t>
            </a:r>
            <a:r>
              <a:rPr lang="it-IT" b="1" dirty="0">
                <a:solidFill>
                  <a:schemeClr val="tx1"/>
                </a:solidFill>
              </a:rPr>
              <a:t>un'azione</a:t>
            </a:r>
            <a:r>
              <a:rPr lang="it-IT" dirty="0">
                <a:solidFill>
                  <a:schemeClr val="tx1"/>
                </a:solidFill>
              </a:rPr>
              <a:t>: qualsiasi movimento dell'uomo idoneo a modificare la realtà esterna, ovvero un comportamento attivo che può consistere in un unico movimento o in una serie di atti;</a:t>
            </a:r>
          </a:p>
          <a:p>
            <a:pPr marL="0" indent="0" algn="just">
              <a:buNone/>
            </a:pPr>
            <a:r>
              <a:rPr lang="it-IT" dirty="0">
                <a:solidFill>
                  <a:schemeClr val="tx1"/>
                </a:solidFill>
              </a:rPr>
              <a:t> </a:t>
            </a:r>
            <a:br>
              <a:rPr lang="it-IT" dirty="0">
                <a:solidFill>
                  <a:schemeClr val="tx1"/>
                </a:solidFill>
              </a:rPr>
            </a:br>
            <a:r>
              <a:rPr lang="it-IT" dirty="0">
                <a:solidFill>
                  <a:schemeClr val="tx1"/>
                </a:solidFill>
              </a:rPr>
              <a:t>-</a:t>
            </a:r>
            <a:r>
              <a:rPr lang="it-IT" b="1" dirty="0">
                <a:solidFill>
                  <a:schemeClr val="tx1"/>
                </a:solidFill>
              </a:rPr>
              <a:t> un’omissione</a:t>
            </a:r>
            <a:r>
              <a:rPr lang="it-IT" dirty="0">
                <a:solidFill>
                  <a:schemeClr val="tx1"/>
                </a:solidFill>
              </a:rPr>
              <a:t>: mancato compimento di un'azione che il soggetto aveva l’obbligo di compiere.</a:t>
            </a:r>
          </a:p>
          <a:p>
            <a:pPr marL="0" indent="0" algn="just">
              <a:buNone/>
            </a:pPr>
            <a:r>
              <a:rPr lang="it-IT" dirty="0">
                <a:solidFill>
                  <a:schemeClr val="tx1"/>
                </a:solidFill>
              </a:rPr>
              <a:t> </a:t>
            </a:r>
            <a:endParaRPr lang="it-IT" dirty="0"/>
          </a:p>
          <a:p>
            <a:pPr marL="0" indent="0">
              <a:buNone/>
            </a:pPr>
            <a:endParaRPr lang="it-IT" dirty="0"/>
          </a:p>
        </p:txBody>
      </p:sp>
    </p:spTree>
    <p:extLst>
      <p:ext uri="{BB962C8B-B14F-4D97-AF65-F5344CB8AC3E}">
        <p14:creationId xmlns:p14="http://schemas.microsoft.com/office/powerpoint/2010/main" val="4025562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849862-295B-A54B-8C74-14732D8EA61C}"/>
              </a:ext>
            </a:extLst>
          </p:cNvPr>
          <p:cNvSpPr>
            <a:spLocks noGrp="1"/>
          </p:cNvSpPr>
          <p:nvPr>
            <p:ph type="title"/>
          </p:nvPr>
        </p:nvSpPr>
        <p:spPr/>
        <p:txBody>
          <a:bodyPr/>
          <a:lstStyle/>
          <a:p>
            <a:r>
              <a:rPr lang="it-IT" dirty="0"/>
              <a:t>Il delitto tentato</a:t>
            </a:r>
          </a:p>
        </p:txBody>
      </p:sp>
      <p:sp>
        <p:nvSpPr>
          <p:cNvPr id="3" name="Segnaposto contenuto 2">
            <a:extLst>
              <a:ext uri="{FF2B5EF4-FFF2-40B4-BE49-F238E27FC236}">
                <a16:creationId xmlns:a16="http://schemas.microsoft.com/office/drawing/2014/main" id="{CECA7573-0D04-BB48-98FF-A6654E66252C}"/>
              </a:ext>
            </a:extLst>
          </p:cNvPr>
          <p:cNvSpPr>
            <a:spLocks noGrp="1"/>
          </p:cNvSpPr>
          <p:nvPr>
            <p:ph idx="1"/>
          </p:nvPr>
        </p:nvSpPr>
        <p:spPr>
          <a:xfrm>
            <a:off x="842871" y="932554"/>
            <a:ext cx="8045450" cy="5160742"/>
          </a:xfrm>
        </p:spPr>
        <p:txBody>
          <a:bodyPr/>
          <a:lstStyle/>
          <a:p>
            <a:pPr marL="0" indent="0" algn="just">
              <a:buNone/>
            </a:pPr>
            <a:endParaRPr lang="it-IT" dirty="0">
              <a:solidFill>
                <a:schemeClr val="tx1"/>
              </a:solidFill>
            </a:endParaRPr>
          </a:p>
          <a:p>
            <a:pPr marL="0" indent="0" algn="just">
              <a:buNone/>
            </a:pPr>
            <a:r>
              <a:rPr lang="it-IT" b="1" u="sng" dirty="0">
                <a:solidFill>
                  <a:schemeClr val="tx1"/>
                </a:solidFill>
              </a:rPr>
              <a:t>Art. 56 c.p.: </a:t>
            </a:r>
            <a:r>
              <a:rPr lang="it-IT" dirty="0">
                <a:solidFill>
                  <a:schemeClr val="tx1"/>
                </a:solidFill>
              </a:rPr>
              <a:t>«</a:t>
            </a:r>
            <a:r>
              <a:rPr lang="it-IT" i="1" dirty="0">
                <a:solidFill>
                  <a:schemeClr val="tx1"/>
                </a:solidFill>
              </a:rPr>
              <a:t>Chi compie </a:t>
            </a:r>
            <a:r>
              <a:rPr lang="it-IT" i="1" u="sng" dirty="0">
                <a:solidFill>
                  <a:schemeClr val="tx1"/>
                </a:solidFill>
              </a:rPr>
              <a:t>atti idonei</a:t>
            </a:r>
            <a:r>
              <a:rPr lang="it-IT" i="1" dirty="0">
                <a:solidFill>
                  <a:schemeClr val="tx1"/>
                </a:solidFill>
              </a:rPr>
              <a:t>, diretti in modo non equivoco a commettere un delitto, risponde di </a:t>
            </a:r>
            <a:r>
              <a:rPr lang="it-IT" b="1" i="1" dirty="0">
                <a:solidFill>
                  <a:schemeClr val="tx1"/>
                </a:solidFill>
              </a:rPr>
              <a:t>delitto tentato </a:t>
            </a:r>
            <a:r>
              <a:rPr lang="it-IT" i="1" dirty="0">
                <a:solidFill>
                  <a:schemeClr val="tx1"/>
                </a:solidFill>
              </a:rPr>
              <a:t>se l’azione non si compie o l’evento non si verifica</a:t>
            </a:r>
            <a:r>
              <a:rPr lang="it-IT" dirty="0">
                <a:solidFill>
                  <a:schemeClr val="tx1"/>
                </a:solidFill>
              </a:rPr>
              <a:t>». </a:t>
            </a:r>
          </a:p>
          <a:p>
            <a:pPr marL="0" indent="0" algn="just">
              <a:buNone/>
            </a:pPr>
            <a:endParaRPr lang="it-IT" dirty="0">
              <a:solidFill>
                <a:schemeClr val="tx1"/>
              </a:solidFill>
            </a:endParaRPr>
          </a:p>
          <a:p>
            <a:pPr marL="0" indent="0" algn="just">
              <a:buNone/>
            </a:pPr>
            <a:r>
              <a:rPr lang="it-IT" dirty="0">
                <a:solidFill>
                  <a:schemeClr val="tx1"/>
                </a:solidFill>
              </a:rPr>
              <a:t>Il colpevole di delitto tentato </a:t>
            </a:r>
            <a:r>
              <a:rPr lang="it-IT" u="sng" dirty="0">
                <a:solidFill>
                  <a:schemeClr val="tx1"/>
                </a:solidFill>
              </a:rPr>
              <a:t>è punito</a:t>
            </a:r>
            <a:r>
              <a:rPr lang="it-IT" dirty="0">
                <a:solidFill>
                  <a:schemeClr val="tx1"/>
                </a:solidFill>
              </a:rPr>
              <a:t>:</a:t>
            </a:r>
          </a:p>
          <a:p>
            <a:pPr marL="0" indent="0" algn="just">
              <a:buNone/>
            </a:pPr>
            <a:r>
              <a:rPr lang="it-IT" dirty="0">
                <a:solidFill>
                  <a:schemeClr val="tx1"/>
                </a:solidFill>
              </a:rPr>
              <a:t> - con la reclusione non inferiore a 12 anni, se dalla legge è stabilita per il delitto la pena dell’ergastolo;</a:t>
            </a:r>
          </a:p>
          <a:p>
            <a:pPr marL="0" indent="0" algn="just">
              <a:buNone/>
            </a:pPr>
            <a:r>
              <a:rPr lang="it-IT" dirty="0">
                <a:solidFill>
                  <a:schemeClr val="tx1"/>
                </a:solidFill>
              </a:rPr>
              <a:t>- con la pena stabilita per il delitto, </a:t>
            </a:r>
            <a:r>
              <a:rPr lang="it-IT" u="sng" dirty="0">
                <a:solidFill>
                  <a:schemeClr val="tx1"/>
                </a:solidFill>
              </a:rPr>
              <a:t>diminuita da un terzo a due terzi. </a:t>
            </a:r>
          </a:p>
          <a:p>
            <a:pPr marL="0" indent="0">
              <a:buNone/>
            </a:pPr>
            <a:endParaRPr lang="it-IT" dirty="0">
              <a:solidFill>
                <a:schemeClr val="tx1"/>
              </a:solidFill>
            </a:endParaRPr>
          </a:p>
          <a:p>
            <a:pPr marL="0" indent="0">
              <a:buNone/>
            </a:pPr>
            <a:endParaRPr lang="it-IT" dirty="0"/>
          </a:p>
        </p:txBody>
      </p:sp>
    </p:spTree>
    <p:extLst>
      <p:ext uri="{BB962C8B-B14F-4D97-AF65-F5344CB8AC3E}">
        <p14:creationId xmlns:p14="http://schemas.microsoft.com/office/powerpoint/2010/main" val="376676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3518F6-81A9-4842-A610-5DA6704822C1}"/>
              </a:ext>
            </a:extLst>
          </p:cNvPr>
          <p:cNvSpPr>
            <a:spLocks noGrp="1"/>
          </p:cNvSpPr>
          <p:nvPr>
            <p:ph type="title"/>
          </p:nvPr>
        </p:nvSpPr>
        <p:spPr/>
        <p:txBody>
          <a:bodyPr/>
          <a:lstStyle/>
          <a:p>
            <a:r>
              <a:rPr lang="it-IT" dirty="0"/>
              <a:t>Il delitto tentato</a:t>
            </a:r>
          </a:p>
        </p:txBody>
      </p:sp>
      <p:sp>
        <p:nvSpPr>
          <p:cNvPr id="3" name="Segnaposto contenuto 2">
            <a:extLst>
              <a:ext uri="{FF2B5EF4-FFF2-40B4-BE49-F238E27FC236}">
                <a16:creationId xmlns:a16="http://schemas.microsoft.com/office/drawing/2014/main" id="{70DFD378-11FF-7140-BE45-3564F5727937}"/>
              </a:ext>
            </a:extLst>
          </p:cNvPr>
          <p:cNvSpPr>
            <a:spLocks noGrp="1"/>
          </p:cNvSpPr>
          <p:nvPr>
            <p:ph idx="1"/>
          </p:nvPr>
        </p:nvSpPr>
        <p:spPr>
          <a:xfrm>
            <a:off x="869950" y="1333500"/>
            <a:ext cx="8045450" cy="4114800"/>
          </a:xfrm>
        </p:spPr>
        <p:txBody>
          <a:bodyPr/>
          <a:lstStyle/>
          <a:p>
            <a:pPr marL="0" indent="0" algn="just">
              <a:buNone/>
            </a:pPr>
            <a:r>
              <a:rPr lang="it-IT" dirty="0">
                <a:solidFill>
                  <a:schemeClr val="tx1"/>
                </a:solidFill>
              </a:rPr>
              <a:t>Elementi caratteristici del delitto tentato sono: </a:t>
            </a:r>
          </a:p>
          <a:p>
            <a:pPr marL="0" indent="0" algn="just">
              <a:buNone/>
            </a:pPr>
            <a:endParaRPr lang="it-IT" dirty="0">
              <a:solidFill>
                <a:schemeClr val="tx1"/>
              </a:solidFill>
            </a:endParaRPr>
          </a:p>
          <a:p>
            <a:pPr algn="just"/>
            <a:r>
              <a:rPr lang="it-IT" b="1" dirty="0">
                <a:solidFill>
                  <a:schemeClr val="tx1"/>
                </a:solidFill>
              </a:rPr>
              <a:t>idoneità̀ degli atti</a:t>
            </a:r>
            <a:r>
              <a:rPr lang="it-IT" dirty="0">
                <a:solidFill>
                  <a:schemeClr val="tx1"/>
                </a:solidFill>
              </a:rPr>
              <a:t>: ovvero la capacità degli atti di realizzare o di favorire la verificazione del fatto illecito e, in sostanza, si riferisce al grado di pericolosità reale e attuale che l’azione riesce a provocare.</a:t>
            </a:r>
          </a:p>
          <a:p>
            <a:pPr algn="just"/>
            <a:endParaRPr lang="it-IT" dirty="0">
              <a:solidFill>
                <a:schemeClr val="tx1"/>
              </a:solidFill>
            </a:endParaRPr>
          </a:p>
          <a:p>
            <a:pPr algn="just"/>
            <a:r>
              <a:rPr lang="it-IT" b="1" dirty="0">
                <a:solidFill>
                  <a:schemeClr val="tx1"/>
                </a:solidFill>
              </a:rPr>
              <a:t>univocità degli atti</a:t>
            </a:r>
            <a:r>
              <a:rPr lang="it-IT" dirty="0">
                <a:solidFill>
                  <a:schemeClr val="tx1"/>
                </a:solidFill>
              </a:rPr>
              <a:t>: gli atti posti in essere devono possedere in sé stessi, rispetto al contesto in cui sono inseriti, l’attitudine a denotare il proposito criminoso perseguito. </a:t>
            </a:r>
          </a:p>
          <a:p>
            <a:endParaRPr lang="it-IT" dirty="0"/>
          </a:p>
        </p:txBody>
      </p:sp>
    </p:spTree>
    <p:extLst>
      <p:ext uri="{BB962C8B-B14F-4D97-AF65-F5344CB8AC3E}">
        <p14:creationId xmlns:p14="http://schemas.microsoft.com/office/powerpoint/2010/main" val="1937433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3518F6-81A9-4842-A610-5DA6704822C1}"/>
              </a:ext>
            </a:extLst>
          </p:cNvPr>
          <p:cNvSpPr>
            <a:spLocks noGrp="1"/>
          </p:cNvSpPr>
          <p:nvPr>
            <p:ph type="title"/>
          </p:nvPr>
        </p:nvSpPr>
        <p:spPr/>
        <p:txBody>
          <a:bodyPr/>
          <a:lstStyle/>
          <a:p>
            <a:r>
              <a:rPr lang="it-IT" dirty="0"/>
              <a:t>Il delitto tentato – Desistenza </a:t>
            </a:r>
          </a:p>
        </p:txBody>
      </p:sp>
      <p:sp>
        <p:nvSpPr>
          <p:cNvPr id="3" name="Segnaposto contenuto 2">
            <a:extLst>
              <a:ext uri="{FF2B5EF4-FFF2-40B4-BE49-F238E27FC236}">
                <a16:creationId xmlns:a16="http://schemas.microsoft.com/office/drawing/2014/main" id="{70DFD378-11FF-7140-BE45-3564F5727937}"/>
              </a:ext>
            </a:extLst>
          </p:cNvPr>
          <p:cNvSpPr>
            <a:spLocks noGrp="1"/>
          </p:cNvSpPr>
          <p:nvPr>
            <p:ph idx="1"/>
          </p:nvPr>
        </p:nvSpPr>
        <p:spPr>
          <a:xfrm>
            <a:off x="869950" y="1333500"/>
            <a:ext cx="8045450" cy="4114800"/>
          </a:xfrm>
        </p:spPr>
        <p:txBody>
          <a:bodyPr/>
          <a:lstStyle/>
          <a:p>
            <a:pPr marL="0" indent="0" algn="just">
              <a:buNone/>
            </a:pPr>
            <a:r>
              <a:rPr lang="it-IT" dirty="0">
                <a:solidFill>
                  <a:schemeClr val="tx1"/>
                </a:solidFill>
              </a:rPr>
              <a:t>Se il colpevole </a:t>
            </a:r>
            <a:r>
              <a:rPr lang="it-IT" u="sng" dirty="0">
                <a:solidFill>
                  <a:schemeClr val="tx1"/>
                </a:solidFill>
              </a:rPr>
              <a:t>volontariamente desiste </a:t>
            </a:r>
            <a:r>
              <a:rPr lang="it-IT" dirty="0">
                <a:solidFill>
                  <a:schemeClr val="tx1"/>
                </a:solidFill>
              </a:rPr>
              <a:t>dall’azione, soggiace soltanto alla pena prevista per gli atti compiuti, qualora questi costituiscano per sé reato diverso = </a:t>
            </a:r>
            <a:r>
              <a:rPr lang="it-IT" b="1" dirty="0">
                <a:solidFill>
                  <a:schemeClr val="tx1"/>
                </a:solidFill>
              </a:rPr>
              <a:t>DESISTENZA = </a:t>
            </a:r>
            <a:r>
              <a:rPr lang="it-IT" i="1" dirty="0">
                <a:solidFill>
                  <a:schemeClr val="tx1"/>
                </a:solidFill>
              </a:rPr>
              <a:t>il soggetto agente inizia a compiere l’azione criminosa e la interrompe prima di portarla a termine.</a:t>
            </a:r>
          </a:p>
          <a:p>
            <a:pPr marL="0" indent="0" algn="just">
              <a:buNone/>
            </a:pPr>
            <a:endParaRPr lang="it-IT" i="1" dirty="0">
              <a:solidFill>
                <a:schemeClr val="tx1"/>
              </a:solidFill>
            </a:endParaRPr>
          </a:p>
          <a:p>
            <a:pPr marL="0" indent="0" algn="just">
              <a:buNone/>
            </a:pPr>
            <a:r>
              <a:rPr lang="it-IT" i="1" dirty="0">
                <a:solidFill>
                  <a:schemeClr val="tx1"/>
                </a:solidFill>
              </a:rPr>
              <a:t>Es. Tizio apre una cassaforte per rubare dei gioielli , ma prima di portarli via ci ripensa e li rimette a suo posto. </a:t>
            </a:r>
            <a:endParaRPr lang="it-IT" dirty="0">
              <a:solidFill>
                <a:schemeClr val="tx1"/>
              </a:solidFill>
            </a:endParaRPr>
          </a:p>
          <a:p>
            <a:endParaRPr lang="it-IT" dirty="0"/>
          </a:p>
        </p:txBody>
      </p:sp>
    </p:spTree>
    <p:extLst>
      <p:ext uri="{BB962C8B-B14F-4D97-AF65-F5344CB8AC3E}">
        <p14:creationId xmlns:p14="http://schemas.microsoft.com/office/powerpoint/2010/main" val="49864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3518F6-81A9-4842-A610-5DA6704822C1}"/>
              </a:ext>
            </a:extLst>
          </p:cNvPr>
          <p:cNvSpPr>
            <a:spLocks noGrp="1"/>
          </p:cNvSpPr>
          <p:nvPr>
            <p:ph type="title"/>
          </p:nvPr>
        </p:nvSpPr>
        <p:spPr/>
        <p:txBody>
          <a:bodyPr/>
          <a:lstStyle/>
          <a:p>
            <a:r>
              <a:rPr lang="it-IT" dirty="0"/>
              <a:t>Il delitto tentato – Recesso attivo</a:t>
            </a:r>
          </a:p>
        </p:txBody>
      </p:sp>
      <p:sp>
        <p:nvSpPr>
          <p:cNvPr id="3" name="Segnaposto contenuto 2">
            <a:extLst>
              <a:ext uri="{FF2B5EF4-FFF2-40B4-BE49-F238E27FC236}">
                <a16:creationId xmlns:a16="http://schemas.microsoft.com/office/drawing/2014/main" id="{70DFD378-11FF-7140-BE45-3564F5727937}"/>
              </a:ext>
            </a:extLst>
          </p:cNvPr>
          <p:cNvSpPr>
            <a:spLocks noGrp="1"/>
          </p:cNvSpPr>
          <p:nvPr>
            <p:ph idx="1"/>
          </p:nvPr>
        </p:nvSpPr>
        <p:spPr>
          <a:xfrm>
            <a:off x="869950" y="1333500"/>
            <a:ext cx="8045450" cy="4114800"/>
          </a:xfrm>
        </p:spPr>
        <p:txBody>
          <a:bodyPr/>
          <a:lstStyle/>
          <a:p>
            <a:pPr marL="0" indent="0" algn="just">
              <a:buNone/>
            </a:pPr>
            <a:r>
              <a:rPr lang="it-IT" dirty="0">
                <a:solidFill>
                  <a:schemeClr val="tx1"/>
                </a:solidFill>
              </a:rPr>
              <a:t>Se il colpevole </a:t>
            </a:r>
            <a:r>
              <a:rPr lang="it-IT" u="sng" dirty="0">
                <a:solidFill>
                  <a:schemeClr val="tx1"/>
                </a:solidFill>
              </a:rPr>
              <a:t>volontariamente impedisce l’evento </a:t>
            </a:r>
            <a:r>
              <a:rPr lang="it-IT" dirty="0">
                <a:solidFill>
                  <a:schemeClr val="tx1"/>
                </a:solidFill>
              </a:rPr>
              <a:t>soggiace alla pena stabilita per il delitto tentato, diminuita da un terzo fino alla metà = </a:t>
            </a:r>
            <a:r>
              <a:rPr lang="it-IT" b="1" dirty="0">
                <a:solidFill>
                  <a:schemeClr val="tx1"/>
                </a:solidFill>
              </a:rPr>
              <a:t>RECESSO ATTIVO </a:t>
            </a:r>
            <a:r>
              <a:rPr lang="it-IT" dirty="0">
                <a:solidFill>
                  <a:schemeClr val="tx1"/>
                </a:solidFill>
              </a:rPr>
              <a:t>= si verifica quando l’azione è stata completata, ma l’agente si adopera affinché l’evento lesivo conseguente alla condotta non si realizzi. </a:t>
            </a:r>
          </a:p>
          <a:p>
            <a:pPr marL="0" indent="0" algn="just">
              <a:buNone/>
            </a:pPr>
            <a:endParaRPr lang="it-IT" i="1" dirty="0">
              <a:solidFill>
                <a:schemeClr val="tx1"/>
              </a:solidFill>
            </a:endParaRPr>
          </a:p>
          <a:p>
            <a:pPr marL="0" indent="0" algn="just">
              <a:buNone/>
            </a:pPr>
            <a:r>
              <a:rPr lang="it-IT" i="1" dirty="0">
                <a:solidFill>
                  <a:schemeClr val="tx1"/>
                </a:solidFill>
              </a:rPr>
              <a:t>Es. Tizio somministra una dose di veleno al fratello, ma dopo averlo fatto lo trasporta in ospedale affinché venga salvato. </a:t>
            </a:r>
            <a:endParaRPr lang="it-IT" dirty="0">
              <a:solidFill>
                <a:schemeClr val="tx1"/>
              </a:solidFill>
            </a:endParaRPr>
          </a:p>
          <a:p>
            <a:endParaRPr lang="it-IT" dirty="0"/>
          </a:p>
        </p:txBody>
      </p:sp>
    </p:spTree>
    <p:extLst>
      <p:ext uri="{BB962C8B-B14F-4D97-AF65-F5344CB8AC3E}">
        <p14:creationId xmlns:p14="http://schemas.microsoft.com/office/powerpoint/2010/main" val="384106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9D0148-882A-4181-B8DA-2C21C993F1EA}"/>
              </a:ext>
            </a:extLst>
          </p:cNvPr>
          <p:cNvSpPr>
            <a:spLocks noGrp="1"/>
          </p:cNvSpPr>
          <p:nvPr>
            <p:ph type="subTitle" idx="1"/>
          </p:nvPr>
        </p:nvSpPr>
        <p:spPr>
          <a:xfrm>
            <a:off x="1835696" y="3394364"/>
            <a:ext cx="5904656" cy="720080"/>
          </a:xfrm>
        </p:spPr>
        <p:txBody>
          <a:bodyPr/>
          <a:lstStyle/>
          <a:p>
            <a:pPr>
              <a:buNone/>
            </a:pPr>
            <a:r>
              <a:rPr lang="it-IT" sz="3600" b="1" i="0" dirty="0"/>
              <a:t>Grazie per l’attenzione!</a:t>
            </a:r>
          </a:p>
        </p:txBody>
      </p:sp>
      <p:sp>
        <p:nvSpPr>
          <p:cNvPr id="4" name="CasellaDiTesto 3">
            <a:extLst>
              <a:ext uri="{FF2B5EF4-FFF2-40B4-BE49-F238E27FC236}">
                <a16:creationId xmlns:a16="http://schemas.microsoft.com/office/drawing/2014/main" id="{93BE4C59-4761-4E2F-8FC7-E51560A56758}"/>
              </a:ext>
            </a:extLst>
          </p:cNvPr>
          <p:cNvSpPr txBox="1"/>
          <p:nvPr/>
        </p:nvSpPr>
        <p:spPr>
          <a:xfrm>
            <a:off x="2663788" y="4725144"/>
            <a:ext cx="4536504" cy="769441"/>
          </a:xfrm>
          <a:prstGeom prst="rect">
            <a:avLst/>
          </a:prstGeom>
          <a:noFill/>
        </p:spPr>
        <p:txBody>
          <a:bodyPr wrap="square" rtlCol="0">
            <a:spAutoFit/>
          </a:bodyPr>
          <a:lstStyle/>
          <a:p>
            <a:r>
              <a:rPr lang="it-IT" sz="2200" dirty="0" err="1">
                <a:solidFill>
                  <a:schemeClr val="bg1"/>
                </a:solidFill>
                <a:latin typeface="+mn-lt"/>
              </a:rPr>
              <a:t>giulia.escurolle@unimi.it</a:t>
            </a:r>
            <a:endParaRPr lang="it-IT" sz="2200" dirty="0">
              <a:solidFill>
                <a:schemeClr val="bg1"/>
              </a:solidFill>
              <a:latin typeface="+mn-lt"/>
            </a:endParaRPr>
          </a:p>
          <a:p>
            <a:r>
              <a:rPr lang="it-IT" sz="2200" dirty="0" err="1">
                <a:solidFill>
                  <a:schemeClr val="bg1"/>
                </a:solidFill>
                <a:latin typeface="+mn-lt"/>
              </a:rPr>
              <a:t>giulia.escurolle@ipglex.it</a:t>
            </a:r>
            <a:endParaRPr lang="it-IT" sz="2200" dirty="0">
              <a:solidFill>
                <a:schemeClr val="bg1"/>
              </a:solidFill>
              <a:latin typeface="+mn-lt"/>
            </a:endParaRPr>
          </a:p>
        </p:txBody>
      </p:sp>
      <p:pic>
        <p:nvPicPr>
          <p:cNvPr id="8" name="Elemento grafico 7" descr="Posta elettronica">
            <a:extLst>
              <a:ext uri="{FF2B5EF4-FFF2-40B4-BE49-F238E27FC236}">
                <a16:creationId xmlns:a16="http://schemas.microsoft.com/office/drawing/2014/main" id="{BE19F814-0E0F-45F5-A9AF-8C7144E25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277" y="4692352"/>
            <a:ext cx="720080" cy="720080"/>
          </a:xfrm>
          <a:prstGeom prst="rect">
            <a:avLst/>
          </a:prstGeom>
        </p:spPr>
      </p:pic>
    </p:spTree>
    <p:extLst>
      <p:ext uri="{BB962C8B-B14F-4D97-AF65-F5344CB8AC3E}">
        <p14:creationId xmlns:p14="http://schemas.microsoft.com/office/powerpoint/2010/main" val="2269259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8D073-F0AC-BE42-A80E-CD5CF64A1F16}"/>
              </a:ext>
            </a:extLst>
          </p:cNvPr>
          <p:cNvSpPr>
            <a:spLocks noGrp="1"/>
          </p:cNvSpPr>
          <p:nvPr>
            <p:ph type="title"/>
          </p:nvPr>
        </p:nvSpPr>
        <p:spPr/>
        <p:txBody>
          <a:bodyPr/>
          <a:lstStyle/>
          <a:p>
            <a:r>
              <a:rPr lang="it-IT" dirty="0"/>
              <a:t>L’evento</a:t>
            </a:r>
          </a:p>
        </p:txBody>
      </p:sp>
      <p:sp>
        <p:nvSpPr>
          <p:cNvPr id="3" name="Segnaposto contenuto 2">
            <a:extLst>
              <a:ext uri="{FF2B5EF4-FFF2-40B4-BE49-F238E27FC236}">
                <a16:creationId xmlns:a16="http://schemas.microsoft.com/office/drawing/2014/main" id="{D2531233-0FF8-144B-9AE9-555ED51F604A}"/>
              </a:ext>
            </a:extLst>
          </p:cNvPr>
          <p:cNvSpPr>
            <a:spLocks noGrp="1"/>
          </p:cNvSpPr>
          <p:nvPr>
            <p:ph idx="1"/>
          </p:nvPr>
        </p:nvSpPr>
        <p:spPr>
          <a:xfrm>
            <a:off x="683568" y="1333500"/>
            <a:ext cx="8231832" cy="5191844"/>
          </a:xfrm>
        </p:spPr>
        <p:txBody>
          <a:bodyPr/>
          <a:lstStyle/>
          <a:p>
            <a:pPr marL="0" indent="0" algn="just">
              <a:buNone/>
            </a:pPr>
            <a:r>
              <a:rPr lang="it-IT" b="1" dirty="0">
                <a:solidFill>
                  <a:schemeClr val="tx1"/>
                </a:solidFill>
              </a:rPr>
              <a:t>L'evento</a:t>
            </a:r>
            <a:r>
              <a:rPr lang="it-IT" dirty="0">
                <a:solidFill>
                  <a:schemeClr val="tx1"/>
                </a:solidFill>
              </a:rPr>
              <a:t> è </a:t>
            </a:r>
            <a:r>
              <a:rPr lang="it-IT" u="sng" dirty="0">
                <a:solidFill>
                  <a:schemeClr val="tx1"/>
                </a:solidFill>
              </a:rPr>
              <a:t>l'effetto</a:t>
            </a:r>
            <a:r>
              <a:rPr lang="it-IT" dirty="0">
                <a:solidFill>
                  <a:schemeClr val="tx1"/>
                </a:solidFill>
              </a:rPr>
              <a:t> della condotta. </a:t>
            </a:r>
          </a:p>
          <a:p>
            <a:pPr marL="0" indent="0" algn="just">
              <a:buNone/>
            </a:pPr>
            <a:endParaRPr lang="it-IT" dirty="0">
              <a:solidFill>
                <a:schemeClr val="tx1"/>
              </a:solidFill>
            </a:endParaRPr>
          </a:p>
          <a:p>
            <a:pPr marL="0" indent="0" algn="just">
              <a:buNone/>
            </a:pPr>
            <a:r>
              <a:rPr lang="it-IT" dirty="0">
                <a:solidFill>
                  <a:schemeClr val="tx1"/>
                </a:solidFill>
              </a:rPr>
              <a:t>Esso può̀ essere inteso sia quale evento </a:t>
            </a:r>
            <a:r>
              <a:rPr lang="it-IT" u="sng" dirty="0">
                <a:solidFill>
                  <a:schemeClr val="tx1"/>
                </a:solidFill>
              </a:rPr>
              <a:t>materiale</a:t>
            </a:r>
            <a:r>
              <a:rPr lang="it-IT" dirty="0">
                <a:solidFill>
                  <a:schemeClr val="tx1"/>
                </a:solidFill>
              </a:rPr>
              <a:t>, ovvero quale manifestazione naturale della condotta umana (ad es. la morte nel reato di omicidio) sia quale </a:t>
            </a:r>
            <a:r>
              <a:rPr lang="it-IT" u="sng" dirty="0">
                <a:solidFill>
                  <a:schemeClr val="tx1"/>
                </a:solidFill>
              </a:rPr>
              <a:t>evento giuridico, </a:t>
            </a:r>
            <a:r>
              <a:rPr lang="it-IT" dirty="0">
                <a:solidFill>
                  <a:schemeClr val="tx1"/>
                </a:solidFill>
              </a:rPr>
              <a:t>ovvero quale offesa o messa in pericolo del bene/interesse tutelato dalla norma.</a:t>
            </a:r>
          </a:p>
          <a:p>
            <a:pPr marL="0" indent="0" algn="just">
              <a:buNone/>
            </a:pPr>
            <a:r>
              <a:rPr lang="it-IT" dirty="0">
                <a:solidFill>
                  <a:schemeClr val="tx1"/>
                </a:solidFill>
              </a:rPr>
              <a:t> </a:t>
            </a:r>
            <a:endParaRPr lang="it-IT" dirty="0"/>
          </a:p>
          <a:p>
            <a:pPr marL="0" indent="0">
              <a:buNone/>
            </a:pPr>
            <a:endParaRPr lang="it-IT" dirty="0"/>
          </a:p>
        </p:txBody>
      </p:sp>
    </p:spTree>
    <p:extLst>
      <p:ext uri="{BB962C8B-B14F-4D97-AF65-F5344CB8AC3E}">
        <p14:creationId xmlns:p14="http://schemas.microsoft.com/office/powerpoint/2010/main" val="300456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8D073-F0AC-BE42-A80E-CD5CF64A1F16}"/>
              </a:ext>
            </a:extLst>
          </p:cNvPr>
          <p:cNvSpPr>
            <a:spLocks noGrp="1"/>
          </p:cNvSpPr>
          <p:nvPr>
            <p:ph type="title"/>
          </p:nvPr>
        </p:nvSpPr>
        <p:spPr/>
        <p:txBody>
          <a:bodyPr/>
          <a:lstStyle/>
          <a:p>
            <a:r>
              <a:rPr lang="it-IT" dirty="0"/>
              <a:t>Il nesso di causalità</a:t>
            </a:r>
          </a:p>
        </p:txBody>
      </p:sp>
      <p:sp>
        <p:nvSpPr>
          <p:cNvPr id="3" name="Segnaposto contenuto 2">
            <a:extLst>
              <a:ext uri="{FF2B5EF4-FFF2-40B4-BE49-F238E27FC236}">
                <a16:creationId xmlns:a16="http://schemas.microsoft.com/office/drawing/2014/main" id="{D2531233-0FF8-144B-9AE9-555ED51F604A}"/>
              </a:ext>
            </a:extLst>
          </p:cNvPr>
          <p:cNvSpPr>
            <a:spLocks noGrp="1"/>
          </p:cNvSpPr>
          <p:nvPr>
            <p:ph idx="1"/>
          </p:nvPr>
        </p:nvSpPr>
        <p:spPr>
          <a:xfrm>
            <a:off x="683568" y="1333500"/>
            <a:ext cx="8231832" cy="5191844"/>
          </a:xfrm>
        </p:spPr>
        <p:txBody>
          <a:bodyPr/>
          <a:lstStyle/>
          <a:p>
            <a:pPr marL="0" indent="0" algn="just">
              <a:buNone/>
            </a:pPr>
            <a:r>
              <a:rPr lang="it-IT" dirty="0">
                <a:solidFill>
                  <a:schemeClr val="tx1"/>
                </a:solidFill>
              </a:rPr>
              <a:t>Il </a:t>
            </a:r>
            <a:r>
              <a:rPr lang="it-IT" b="1" dirty="0">
                <a:solidFill>
                  <a:schemeClr val="tx1"/>
                </a:solidFill>
              </a:rPr>
              <a:t>nesso di causalità </a:t>
            </a:r>
            <a:r>
              <a:rPr lang="it-IT" dirty="0">
                <a:solidFill>
                  <a:schemeClr val="tx1"/>
                </a:solidFill>
              </a:rPr>
              <a:t>è relazione tra la condotta e l'evento dannoso o pericoloso. </a:t>
            </a:r>
          </a:p>
          <a:p>
            <a:pPr marL="0" indent="0" algn="just">
              <a:buNone/>
            </a:pPr>
            <a:endParaRPr lang="it-IT" dirty="0">
              <a:solidFill>
                <a:schemeClr val="tx1"/>
              </a:solidFill>
            </a:endParaRPr>
          </a:p>
          <a:p>
            <a:pPr marL="0" indent="0" algn="just">
              <a:buNone/>
            </a:pPr>
            <a:r>
              <a:rPr lang="it-IT" dirty="0">
                <a:solidFill>
                  <a:schemeClr val="tx1"/>
                </a:solidFill>
              </a:rPr>
              <a:t>Art. 40 c.p. stabilisce che: «</a:t>
            </a:r>
            <a:r>
              <a:rPr lang="it-IT" i="1" dirty="0">
                <a:solidFill>
                  <a:schemeClr val="tx1"/>
                </a:solidFill>
              </a:rPr>
              <a:t>Nessuno può̀ essere punito per un fatto previsto dalla legge come reato, se l'evento dannoso o pericoloso da cui dipende l'esistenza del reato, non è conseguenza della sua azione o omissione». </a:t>
            </a:r>
            <a:r>
              <a:rPr lang="it-IT" dirty="0">
                <a:solidFill>
                  <a:schemeClr val="tx1"/>
                </a:solidFill>
              </a:rPr>
              <a:t>(cfr. principio personalità responsabilità penale).</a:t>
            </a:r>
          </a:p>
          <a:p>
            <a:pPr marL="0" indent="0" algn="just">
              <a:buNone/>
            </a:pPr>
            <a:endParaRPr lang="it-IT" dirty="0">
              <a:solidFill>
                <a:schemeClr val="tx1"/>
              </a:solidFill>
            </a:endParaRPr>
          </a:p>
          <a:p>
            <a:pPr marL="0" indent="0" algn="just">
              <a:buNone/>
            </a:pPr>
            <a:r>
              <a:rPr lang="it-IT" dirty="0">
                <a:solidFill>
                  <a:schemeClr val="tx1"/>
                </a:solidFill>
              </a:rPr>
              <a:t>Il nesso causale richiede che </a:t>
            </a:r>
            <a:r>
              <a:rPr lang="it-IT" b="1" dirty="0">
                <a:solidFill>
                  <a:schemeClr val="tx1"/>
                </a:solidFill>
              </a:rPr>
              <a:t>l’evento sia conseguenza della condotta.</a:t>
            </a:r>
          </a:p>
          <a:p>
            <a:pPr marL="0" indent="0" algn="just">
              <a:buNone/>
            </a:pPr>
            <a:endParaRPr lang="it-IT" dirty="0">
              <a:solidFill>
                <a:schemeClr val="tx1"/>
              </a:solidFill>
            </a:endParaRPr>
          </a:p>
          <a:p>
            <a:pPr marL="0" indent="0" algn="just">
              <a:buNone/>
            </a:pPr>
            <a:endParaRPr lang="it-IT" dirty="0">
              <a:solidFill>
                <a:schemeClr val="tx1"/>
              </a:solidFill>
            </a:endParaRPr>
          </a:p>
          <a:p>
            <a:pPr marL="0" indent="0" algn="just">
              <a:buNone/>
            </a:pPr>
            <a:r>
              <a:rPr lang="it-IT" dirty="0">
                <a:solidFill>
                  <a:schemeClr val="tx1"/>
                </a:solidFill>
              </a:rPr>
              <a:t> </a:t>
            </a:r>
            <a:endParaRPr lang="it-IT" dirty="0"/>
          </a:p>
          <a:p>
            <a:pPr marL="0" indent="0">
              <a:buNone/>
            </a:pPr>
            <a:endParaRPr lang="it-IT" dirty="0"/>
          </a:p>
        </p:txBody>
      </p:sp>
    </p:spTree>
    <p:extLst>
      <p:ext uri="{BB962C8B-B14F-4D97-AF65-F5344CB8AC3E}">
        <p14:creationId xmlns:p14="http://schemas.microsoft.com/office/powerpoint/2010/main" val="371357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8D073-F0AC-BE42-A80E-CD5CF64A1F16}"/>
              </a:ext>
            </a:extLst>
          </p:cNvPr>
          <p:cNvSpPr>
            <a:spLocks noGrp="1"/>
          </p:cNvSpPr>
          <p:nvPr>
            <p:ph type="title"/>
          </p:nvPr>
        </p:nvSpPr>
        <p:spPr/>
        <p:txBody>
          <a:bodyPr/>
          <a:lstStyle/>
          <a:p>
            <a:r>
              <a:rPr lang="it-IT" dirty="0"/>
              <a:t>Il nesso di causalità</a:t>
            </a:r>
          </a:p>
        </p:txBody>
      </p:sp>
      <p:sp>
        <p:nvSpPr>
          <p:cNvPr id="3" name="Segnaposto contenuto 2">
            <a:extLst>
              <a:ext uri="{FF2B5EF4-FFF2-40B4-BE49-F238E27FC236}">
                <a16:creationId xmlns:a16="http://schemas.microsoft.com/office/drawing/2014/main" id="{D2531233-0FF8-144B-9AE9-555ED51F604A}"/>
              </a:ext>
            </a:extLst>
          </p:cNvPr>
          <p:cNvSpPr>
            <a:spLocks noGrp="1"/>
          </p:cNvSpPr>
          <p:nvPr>
            <p:ph idx="1"/>
          </p:nvPr>
        </p:nvSpPr>
        <p:spPr>
          <a:xfrm>
            <a:off x="869950" y="1124744"/>
            <a:ext cx="8231832" cy="5191844"/>
          </a:xfrm>
        </p:spPr>
        <p:txBody>
          <a:bodyPr/>
          <a:lstStyle/>
          <a:p>
            <a:pPr marL="0" indent="0" algn="just">
              <a:buNone/>
            </a:pPr>
            <a:r>
              <a:rPr lang="it-IT" dirty="0">
                <a:solidFill>
                  <a:schemeClr val="tx1"/>
                </a:solidFill>
              </a:rPr>
              <a:t>La condotta umana è legata all’evento se, attraverso una valutazione </a:t>
            </a:r>
            <a:r>
              <a:rPr lang="it-IT" i="1" dirty="0">
                <a:solidFill>
                  <a:schemeClr val="tx1"/>
                </a:solidFill>
              </a:rPr>
              <a:t>ex post </a:t>
            </a:r>
            <a:r>
              <a:rPr lang="it-IT" dirty="0">
                <a:solidFill>
                  <a:schemeClr val="tx1"/>
                </a:solidFill>
              </a:rPr>
              <a:t>svolta dopo la produzione dell’evento</a:t>
            </a:r>
            <a:r>
              <a:rPr lang="it-IT" i="1" dirty="0">
                <a:solidFill>
                  <a:schemeClr val="tx1"/>
                </a:solidFill>
              </a:rPr>
              <a:t>, </a:t>
            </a:r>
            <a:r>
              <a:rPr lang="it-IT" dirty="0">
                <a:solidFill>
                  <a:schemeClr val="tx1"/>
                </a:solidFill>
              </a:rPr>
              <a:t>può essere considerata, unitamente ad altri fattori, </a:t>
            </a:r>
            <a:r>
              <a:rPr lang="it-IT" b="1" i="1" dirty="0">
                <a:solidFill>
                  <a:schemeClr val="tx1"/>
                </a:solidFill>
              </a:rPr>
              <a:t>condicio sine qua non </a:t>
            </a:r>
            <a:r>
              <a:rPr lang="it-IT" dirty="0">
                <a:solidFill>
                  <a:schemeClr val="tx1"/>
                </a:solidFill>
              </a:rPr>
              <a:t>dell’evento medesimo. </a:t>
            </a:r>
          </a:p>
          <a:p>
            <a:pPr marL="0" indent="0" algn="just">
              <a:buNone/>
            </a:pPr>
            <a:endParaRPr lang="it-IT" dirty="0">
              <a:solidFill>
                <a:schemeClr val="tx1"/>
              </a:solidFill>
            </a:endParaRPr>
          </a:p>
          <a:p>
            <a:pPr marL="0" indent="0" algn="ctr">
              <a:buNone/>
            </a:pPr>
            <a:endParaRPr lang="it-IT" dirty="0">
              <a:solidFill>
                <a:schemeClr val="tx1"/>
              </a:solidFill>
            </a:endParaRPr>
          </a:p>
          <a:p>
            <a:pPr marL="0" indent="0" algn="just">
              <a:buNone/>
            </a:pPr>
            <a:endParaRPr lang="it-IT" dirty="0">
              <a:solidFill>
                <a:schemeClr val="tx1"/>
              </a:solidFill>
            </a:endParaRPr>
          </a:p>
          <a:p>
            <a:pPr marL="0" indent="0" algn="just">
              <a:buNone/>
            </a:pPr>
            <a:endParaRPr lang="it-IT" dirty="0">
              <a:solidFill>
                <a:schemeClr val="tx1"/>
              </a:solidFill>
            </a:endParaRPr>
          </a:p>
          <a:p>
            <a:pPr marL="0" indent="0" algn="just">
              <a:buNone/>
            </a:pPr>
            <a:r>
              <a:rPr lang="it-IT" dirty="0">
                <a:solidFill>
                  <a:schemeClr val="tx1"/>
                </a:solidFill>
              </a:rPr>
              <a:t>se senza la condotta umana l’evento non si sarebbe verificato, la stessa può dirsi causa dell’evento; se invece senza l’intervento umano l’evento si sarebbe ugualmente verificato, quest’ultimo è stato cagionato da altri fattori. </a:t>
            </a:r>
            <a:endParaRPr lang="it-IT" dirty="0"/>
          </a:p>
          <a:p>
            <a:pPr marL="0" indent="0">
              <a:buNone/>
            </a:pPr>
            <a:endParaRPr lang="it-IT" dirty="0"/>
          </a:p>
        </p:txBody>
      </p:sp>
      <p:sp>
        <p:nvSpPr>
          <p:cNvPr id="4" name="Uguale 3">
            <a:extLst>
              <a:ext uri="{FF2B5EF4-FFF2-40B4-BE49-F238E27FC236}">
                <a16:creationId xmlns:a16="http://schemas.microsoft.com/office/drawing/2014/main" id="{FB7299DC-F443-0745-AB50-63C6EF08AEB7}"/>
              </a:ext>
            </a:extLst>
          </p:cNvPr>
          <p:cNvSpPr/>
          <p:nvPr/>
        </p:nvSpPr>
        <p:spPr bwMode="auto">
          <a:xfrm>
            <a:off x="4355976" y="3429000"/>
            <a:ext cx="914400" cy="91440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04284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ADCACE-7557-0E4B-815A-52A57C15CD05}"/>
              </a:ext>
            </a:extLst>
          </p:cNvPr>
          <p:cNvSpPr>
            <a:spLocks noGrp="1"/>
          </p:cNvSpPr>
          <p:nvPr>
            <p:ph type="title"/>
          </p:nvPr>
        </p:nvSpPr>
        <p:spPr/>
        <p:txBody>
          <a:bodyPr/>
          <a:lstStyle/>
          <a:p>
            <a:r>
              <a:rPr lang="it-IT" dirty="0"/>
              <a:t>Il reato circostanziato </a:t>
            </a:r>
          </a:p>
        </p:txBody>
      </p:sp>
      <p:sp>
        <p:nvSpPr>
          <p:cNvPr id="3" name="Segnaposto contenuto 2">
            <a:extLst>
              <a:ext uri="{FF2B5EF4-FFF2-40B4-BE49-F238E27FC236}">
                <a16:creationId xmlns:a16="http://schemas.microsoft.com/office/drawing/2014/main" id="{B5FE3FD8-C8C8-AE44-8631-9D60D4EEDE7E}"/>
              </a:ext>
            </a:extLst>
          </p:cNvPr>
          <p:cNvSpPr>
            <a:spLocks noGrp="1"/>
          </p:cNvSpPr>
          <p:nvPr>
            <p:ph idx="1"/>
          </p:nvPr>
        </p:nvSpPr>
        <p:spPr>
          <a:xfrm>
            <a:off x="565150" y="1124744"/>
            <a:ext cx="8382000" cy="4114800"/>
          </a:xfrm>
        </p:spPr>
        <p:txBody>
          <a:bodyPr/>
          <a:lstStyle/>
          <a:p>
            <a:pPr algn="just"/>
            <a:r>
              <a:rPr lang="it-IT" dirty="0">
                <a:solidFill>
                  <a:schemeClr val="tx1"/>
                </a:solidFill>
              </a:rPr>
              <a:t>Il reato può presentarsi in “forma semplice” o in “</a:t>
            </a:r>
            <a:r>
              <a:rPr lang="it-IT" b="1" dirty="0">
                <a:solidFill>
                  <a:schemeClr val="tx1"/>
                </a:solidFill>
              </a:rPr>
              <a:t>forma circostanziata</a:t>
            </a:r>
            <a:r>
              <a:rPr lang="it-IT" dirty="0">
                <a:solidFill>
                  <a:schemeClr val="tx1"/>
                </a:solidFill>
              </a:rPr>
              <a:t>”. </a:t>
            </a:r>
          </a:p>
          <a:p>
            <a:pPr algn="just"/>
            <a:endParaRPr lang="it-IT" dirty="0">
              <a:solidFill>
                <a:schemeClr val="tx1"/>
              </a:solidFill>
            </a:endParaRPr>
          </a:p>
          <a:p>
            <a:pPr algn="just"/>
            <a:r>
              <a:rPr lang="it-IT" dirty="0">
                <a:solidFill>
                  <a:schemeClr val="tx1"/>
                </a:solidFill>
              </a:rPr>
              <a:t>Le </a:t>
            </a:r>
            <a:r>
              <a:rPr lang="it-IT" b="1" dirty="0">
                <a:solidFill>
                  <a:schemeClr val="tx1"/>
                </a:solidFill>
              </a:rPr>
              <a:t>circostanze</a:t>
            </a:r>
            <a:r>
              <a:rPr lang="it-IT" dirty="0">
                <a:solidFill>
                  <a:schemeClr val="tx1"/>
                </a:solidFill>
              </a:rPr>
              <a:t> sono situazioni o fattori che non rappresentano elementi costitutivi del reato, ma che concorrono a definirne il disvalore sociale, graduandone l’entità̀: sono </a:t>
            </a:r>
            <a:r>
              <a:rPr lang="it-IT" u="sng" dirty="0">
                <a:solidFill>
                  <a:schemeClr val="tx1"/>
                </a:solidFill>
              </a:rPr>
              <a:t>elementi che accedono </a:t>
            </a:r>
            <a:r>
              <a:rPr lang="it-IT" dirty="0">
                <a:solidFill>
                  <a:schemeClr val="tx1"/>
                </a:solidFill>
              </a:rPr>
              <a:t>ad un reato già̀ perfetto nella sua struttura, la cui presenza determina soltanto una modificazione della pena. </a:t>
            </a:r>
          </a:p>
          <a:p>
            <a:pPr marL="0" indent="0" algn="just">
              <a:buNone/>
            </a:pPr>
            <a:endParaRPr lang="it-IT" dirty="0">
              <a:solidFill>
                <a:schemeClr val="tx1"/>
              </a:solidFill>
            </a:endParaRPr>
          </a:p>
        </p:txBody>
      </p:sp>
    </p:spTree>
    <p:extLst>
      <p:ext uri="{BB962C8B-B14F-4D97-AF65-F5344CB8AC3E}">
        <p14:creationId xmlns:p14="http://schemas.microsoft.com/office/powerpoint/2010/main" val="185869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ADCACE-7557-0E4B-815A-52A57C15CD05}"/>
              </a:ext>
            </a:extLst>
          </p:cNvPr>
          <p:cNvSpPr>
            <a:spLocks noGrp="1"/>
          </p:cNvSpPr>
          <p:nvPr>
            <p:ph type="title"/>
          </p:nvPr>
        </p:nvSpPr>
        <p:spPr/>
        <p:txBody>
          <a:bodyPr/>
          <a:lstStyle/>
          <a:p>
            <a:r>
              <a:rPr lang="it-IT" sz="2600" dirty="0"/>
              <a:t>La classificazione delle circostanze</a:t>
            </a:r>
          </a:p>
        </p:txBody>
      </p:sp>
      <p:sp>
        <p:nvSpPr>
          <p:cNvPr id="3" name="Segnaposto contenuto 2">
            <a:extLst>
              <a:ext uri="{FF2B5EF4-FFF2-40B4-BE49-F238E27FC236}">
                <a16:creationId xmlns:a16="http://schemas.microsoft.com/office/drawing/2014/main" id="{B5FE3FD8-C8C8-AE44-8631-9D60D4EEDE7E}"/>
              </a:ext>
            </a:extLst>
          </p:cNvPr>
          <p:cNvSpPr>
            <a:spLocks noGrp="1"/>
          </p:cNvSpPr>
          <p:nvPr>
            <p:ph idx="1"/>
          </p:nvPr>
        </p:nvSpPr>
        <p:spPr>
          <a:xfrm>
            <a:off x="565150" y="1124744"/>
            <a:ext cx="8382000" cy="4114800"/>
          </a:xfrm>
        </p:spPr>
        <p:txBody>
          <a:bodyPr/>
          <a:lstStyle/>
          <a:p>
            <a:pPr algn="just"/>
            <a:r>
              <a:rPr lang="it-IT" b="1" dirty="0">
                <a:solidFill>
                  <a:schemeClr val="tx1"/>
                </a:solidFill>
              </a:rPr>
              <a:t>Circostanze attenuanti</a:t>
            </a:r>
            <a:r>
              <a:rPr lang="it-IT" dirty="0">
                <a:solidFill>
                  <a:schemeClr val="tx1"/>
                </a:solidFill>
              </a:rPr>
              <a:t>: comportano una mitigazione della pena.</a:t>
            </a:r>
          </a:p>
          <a:p>
            <a:pPr marL="0" indent="0" algn="just">
              <a:buNone/>
            </a:pPr>
            <a:endParaRPr lang="it-IT" dirty="0">
              <a:solidFill>
                <a:schemeClr val="tx1"/>
              </a:solidFill>
            </a:endParaRPr>
          </a:p>
          <a:p>
            <a:pPr algn="just"/>
            <a:r>
              <a:rPr lang="it-IT" b="1" dirty="0">
                <a:solidFill>
                  <a:schemeClr val="tx1"/>
                </a:solidFill>
              </a:rPr>
              <a:t>Circostanze aggravanti</a:t>
            </a:r>
            <a:r>
              <a:rPr lang="it-IT" dirty="0">
                <a:solidFill>
                  <a:schemeClr val="tx1"/>
                </a:solidFill>
              </a:rPr>
              <a:t>: comportano un aggravamento della pena edittale. </a:t>
            </a:r>
          </a:p>
          <a:p>
            <a:pPr algn="just"/>
            <a:endParaRPr lang="it-IT" dirty="0">
              <a:solidFill>
                <a:schemeClr val="tx1"/>
              </a:solidFill>
            </a:endParaRPr>
          </a:p>
          <a:p>
            <a:pPr algn="just"/>
            <a:r>
              <a:rPr lang="it-IT" b="1" dirty="0">
                <a:solidFill>
                  <a:schemeClr val="tx1"/>
                </a:solidFill>
              </a:rPr>
              <a:t>Circostanze comuni</a:t>
            </a:r>
            <a:r>
              <a:rPr lang="it-IT" dirty="0">
                <a:solidFill>
                  <a:schemeClr val="tx1"/>
                </a:solidFill>
              </a:rPr>
              <a:t>: sono previste per tutti i reati (art. 61, 62 e 62</a:t>
            </a:r>
            <a:r>
              <a:rPr lang="it-IT" i="1" dirty="0">
                <a:solidFill>
                  <a:schemeClr val="tx1"/>
                </a:solidFill>
              </a:rPr>
              <a:t>bis </a:t>
            </a:r>
            <a:r>
              <a:rPr lang="it-IT" dirty="0">
                <a:solidFill>
                  <a:schemeClr val="tx1"/>
                </a:solidFill>
              </a:rPr>
              <a:t>c.p.)</a:t>
            </a:r>
          </a:p>
          <a:p>
            <a:pPr algn="just"/>
            <a:endParaRPr lang="it-IT" dirty="0">
              <a:solidFill>
                <a:schemeClr val="tx1"/>
              </a:solidFill>
            </a:endParaRPr>
          </a:p>
          <a:p>
            <a:pPr algn="just"/>
            <a:r>
              <a:rPr lang="it-IT" b="1" dirty="0">
                <a:solidFill>
                  <a:schemeClr val="tx1"/>
                </a:solidFill>
              </a:rPr>
              <a:t>Circostanze speciali</a:t>
            </a:r>
            <a:r>
              <a:rPr lang="it-IT" dirty="0">
                <a:solidFill>
                  <a:schemeClr val="tx1"/>
                </a:solidFill>
              </a:rPr>
              <a:t>: sono previste solo per alcuni reati (es. circostanze aggravanti del furto, art. 625 c.p. – es. «</a:t>
            </a:r>
            <a:r>
              <a:rPr lang="it-IT" i="1" dirty="0">
                <a:solidFill>
                  <a:schemeClr val="tx1"/>
                </a:solidFill>
              </a:rPr>
              <a:t>se il fatto è commesso da 3 o più persone»; »se il colpevole porta indosso le armi</a:t>
            </a:r>
            <a:r>
              <a:rPr lang="it-IT" dirty="0">
                <a:solidFill>
                  <a:schemeClr val="tx1"/>
                </a:solidFill>
              </a:rPr>
              <a:t>»). </a:t>
            </a:r>
          </a:p>
          <a:p>
            <a:pPr marL="0" indent="0" algn="just">
              <a:buNone/>
            </a:pPr>
            <a:endParaRPr lang="it-IT" dirty="0">
              <a:solidFill>
                <a:schemeClr val="tx1"/>
              </a:solidFill>
            </a:endParaRPr>
          </a:p>
          <a:p>
            <a:pPr marL="0" indent="0" algn="just">
              <a:buNone/>
            </a:pPr>
            <a:endParaRPr lang="it-IT" dirty="0">
              <a:solidFill>
                <a:schemeClr val="tx1"/>
              </a:solidFill>
            </a:endParaRPr>
          </a:p>
        </p:txBody>
      </p:sp>
    </p:spTree>
    <p:extLst>
      <p:ext uri="{BB962C8B-B14F-4D97-AF65-F5344CB8AC3E}">
        <p14:creationId xmlns:p14="http://schemas.microsoft.com/office/powerpoint/2010/main" val="405459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4D2DAC-32B0-9243-B669-4EE811AD1BE2}"/>
              </a:ext>
            </a:extLst>
          </p:cNvPr>
          <p:cNvSpPr>
            <a:spLocks noGrp="1"/>
          </p:cNvSpPr>
          <p:nvPr>
            <p:ph type="title"/>
          </p:nvPr>
        </p:nvSpPr>
        <p:spPr/>
        <p:txBody>
          <a:bodyPr/>
          <a:lstStyle/>
          <a:p>
            <a:r>
              <a:rPr lang="it-IT" dirty="0"/>
              <a:t>Le circostanze aggravanti </a:t>
            </a:r>
          </a:p>
        </p:txBody>
      </p:sp>
      <p:sp>
        <p:nvSpPr>
          <p:cNvPr id="3" name="Segnaposto contenuto 2">
            <a:extLst>
              <a:ext uri="{FF2B5EF4-FFF2-40B4-BE49-F238E27FC236}">
                <a16:creationId xmlns:a16="http://schemas.microsoft.com/office/drawing/2014/main" id="{F8C727F8-4C80-C144-B1AC-BF3BABC8B076}"/>
              </a:ext>
            </a:extLst>
          </p:cNvPr>
          <p:cNvSpPr>
            <a:spLocks noGrp="1"/>
          </p:cNvSpPr>
          <p:nvPr>
            <p:ph idx="1"/>
          </p:nvPr>
        </p:nvSpPr>
        <p:spPr>
          <a:xfrm>
            <a:off x="565150" y="1052736"/>
            <a:ext cx="8382000" cy="5805264"/>
          </a:xfrm>
        </p:spPr>
        <p:txBody>
          <a:bodyPr/>
          <a:lstStyle/>
          <a:p>
            <a:pPr marL="0" indent="0" algn="just">
              <a:buNone/>
            </a:pPr>
            <a:r>
              <a:rPr lang="it-IT" b="1" dirty="0">
                <a:solidFill>
                  <a:schemeClr val="tx1"/>
                </a:solidFill>
              </a:rPr>
              <a:t>Art. 61 c.p.: </a:t>
            </a:r>
          </a:p>
          <a:p>
            <a:pPr algn="just"/>
            <a:r>
              <a:rPr lang="it-IT" dirty="0">
                <a:solidFill>
                  <a:schemeClr val="tx1"/>
                </a:solidFill>
              </a:rPr>
              <a:t>l'avere agito per </a:t>
            </a:r>
            <a:r>
              <a:rPr lang="it-IT" b="1" dirty="0">
                <a:solidFill>
                  <a:schemeClr val="tx1"/>
                </a:solidFill>
              </a:rPr>
              <a:t>motivi abietti o futili</a:t>
            </a:r>
            <a:r>
              <a:rPr lang="it-IT" dirty="0">
                <a:solidFill>
                  <a:schemeClr val="tx1"/>
                </a:solidFill>
              </a:rPr>
              <a:t>: è abietto il motivo ripugnante o spregevole; è futile quello del tutto sproporzionato alla entità̀ del reato commesso. Ad es. </a:t>
            </a:r>
            <a:r>
              <a:rPr lang="it-IT" i="1" dirty="0">
                <a:solidFill>
                  <a:schemeClr val="tx1"/>
                </a:solidFill>
              </a:rPr>
              <a:t>Tizio è tifoso del Milan, camminando per le vie di Milano vede un ragazzo con la sciarpa della Juventus e inizia a percuoterlo provocandogli lesioni (motivo futile).</a:t>
            </a:r>
          </a:p>
          <a:p>
            <a:pPr algn="just"/>
            <a:endParaRPr lang="it-IT" i="1" dirty="0">
              <a:solidFill>
                <a:schemeClr val="tx1"/>
              </a:solidFill>
            </a:endParaRPr>
          </a:p>
          <a:p>
            <a:pPr algn="just"/>
            <a:r>
              <a:rPr lang="it-IT" dirty="0">
                <a:solidFill>
                  <a:schemeClr val="tx1"/>
                </a:solidFill>
              </a:rPr>
              <a:t>l’aver </a:t>
            </a:r>
            <a:r>
              <a:rPr lang="it-IT" b="1" dirty="0">
                <a:solidFill>
                  <a:schemeClr val="tx1"/>
                </a:solidFill>
              </a:rPr>
              <a:t>adoperato sevizie o aver agito con crudeltà verso le persone. Ad es. </a:t>
            </a:r>
            <a:r>
              <a:rPr lang="it-IT" i="1" dirty="0">
                <a:solidFill>
                  <a:schemeClr val="tx1"/>
                </a:solidFill>
              </a:rPr>
              <a:t>Tizio rapisce Simona per chiedere il riscatto ai suoi genitori. Durante il sequestro sottopone la donna a torture e la nutre il minimo indispensabile per tenerla in vita.  </a:t>
            </a:r>
          </a:p>
          <a:p>
            <a:pPr marL="457200" indent="-457200" algn="just">
              <a:buAutoNum type="arabicPeriod"/>
            </a:pPr>
            <a:endParaRPr lang="it-IT" dirty="0">
              <a:solidFill>
                <a:schemeClr val="tx1"/>
              </a:solidFill>
            </a:endParaRPr>
          </a:p>
          <a:p>
            <a:endParaRPr lang="it-IT" dirty="0"/>
          </a:p>
        </p:txBody>
      </p:sp>
    </p:spTree>
    <p:extLst>
      <p:ext uri="{BB962C8B-B14F-4D97-AF65-F5344CB8AC3E}">
        <p14:creationId xmlns:p14="http://schemas.microsoft.com/office/powerpoint/2010/main" val="1265455757"/>
      </p:ext>
    </p:extLst>
  </p:cSld>
  <p:clrMapOvr>
    <a:masterClrMapping/>
  </p:clrMapOvr>
</p:sld>
</file>

<file path=ppt/theme/theme1.xml><?xml version="1.0" encoding="utf-8"?>
<a:theme xmlns:a="http://schemas.openxmlformats.org/drawingml/2006/main" name="copertine">
  <a:themeElements>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Trebuchet MS"/>
        <a:ea typeface="ＭＳ Ｐゴシック"/>
        <a:cs typeface="ＭＳ Ｐゴシック"/>
      </a:majorFont>
      <a:minorFont>
        <a:latin typeface="Trebuchet MS"/>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lnDef>
  </a:objectDefaults>
  <a:extraClrSchemeLst>
    <a:extraClrScheme>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zione vuo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zione vuo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zione vuo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zione vuo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zione vuo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zione vuot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zione vuo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zione vuo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zione vuo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zione vuo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zione vuo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Tema di Office">
  <a:themeElements>
    <a:clrScheme name="Tema di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a di Office">
      <a:majorFont>
        <a:latin typeface="Trebuchet MS"/>
        <a:ea typeface="ＭＳ Ｐゴシック"/>
        <a:cs typeface="ＭＳ Ｐゴシック"/>
      </a:majorFont>
      <a:minorFont>
        <a:latin typeface="Trebuchet MS"/>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chemeClr val="tx1"/>
            </a:solidFill>
            <a:effectLst/>
            <a:latin typeface="Arial" pitchFamily="-105" charset="0"/>
            <a:ea typeface="ＭＳ Ｐゴシック" pitchFamily="-105" charset="-128"/>
            <a:cs typeface="ＭＳ Ｐゴシック" pitchFamily="-105" charset="-128"/>
          </a:defRPr>
        </a:defPPr>
      </a:lstStyle>
    </a:lnDef>
  </a:objectDefaults>
  <a:extraClrSchemeLst>
    <a:extraClrScheme>
      <a:clrScheme name="Tema di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a di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a di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a di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a di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a di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a di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a di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a di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1752</TotalTime>
  <Words>2279</Words>
  <Application>Microsoft Macintosh PowerPoint</Application>
  <PresentationFormat>Presentazione su schermo (4:3)</PresentationFormat>
  <Paragraphs>194</Paragraphs>
  <Slides>34</Slides>
  <Notes>1</Notes>
  <HiddenSlides>0</HiddenSlides>
  <MMClips>0</MMClips>
  <ScaleCrop>false</ScaleCrop>
  <HeadingPairs>
    <vt:vector size="6" baseType="variant">
      <vt:variant>
        <vt:lpstr>Caratteri utilizzati</vt:lpstr>
      </vt:variant>
      <vt:variant>
        <vt:i4>4</vt:i4>
      </vt:variant>
      <vt:variant>
        <vt:lpstr>Tema</vt:lpstr>
      </vt:variant>
      <vt:variant>
        <vt:i4>3</vt:i4>
      </vt:variant>
      <vt:variant>
        <vt:lpstr>Titoli diapositive</vt:lpstr>
      </vt:variant>
      <vt:variant>
        <vt:i4>34</vt:i4>
      </vt:variant>
    </vt:vector>
  </HeadingPairs>
  <TitlesOfParts>
    <vt:vector size="41" baseType="lpstr">
      <vt:lpstr>Arial</vt:lpstr>
      <vt:lpstr>Baskerville Old Face</vt:lpstr>
      <vt:lpstr>Calibri</vt:lpstr>
      <vt:lpstr>Trebuchet MS</vt:lpstr>
      <vt:lpstr>copertine</vt:lpstr>
      <vt:lpstr>Tema di Office</vt:lpstr>
      <vt:lpstr>1_Tema di Office</vt:lpstr>
      <vt:lpstr>Presentazione standard di PowerPoint</vt:lpstr>
      <vt:lpstr>L’elemento oggettivo </vt:lpstr>
      <vt:lpstr>La condotta</vt:lpstr>
      <vt:lpstr>L’evento</vt:lpstr>
      <vt:lpstr>Il nesso di causalità</vt:lpstr>
      <vt:lpstr>Il nesso di causalità</vt:lpstr>
      <vt:lpstr>Il reato circostanziato </vt:lpstr>
      <vt:lpstr>La classificazione delle circostanze</vt:lpstr>
      <vt:lpstr>Le circostanze aggravanti </vt:lpstr>
      <vt:lpstr>Le circostanze aggravanti </vt:lpstr>
      <vt:lpstr>Le circostanze attenuanti </vt:lpstr>
      <vt:lpstr>Le circostanze attenuanti generiche </vt:lpstr>
      <vt:lpstr>Il reato circostanziato </vt:lpstr>
      <vt:lpstr>La responsabilità penal-amministrativa degli enti</vt:lpstr>
      <vt:lpstr>La responsabilità penal-amministrativa degli enti</vt:lpstr>
      <vt:lpstr>Presentazione standard di PowerPoint</vt:lpstr>
      <vt:lpstr>Presentazione standard di PowerPoint</vt:lpstr>
      <vt:lpstr>Le sanzioni</vt:lpstr>
      <vt:lpstr>Le sanzioni interdittive</vt:lpstr>
      <vt:lpstr>Il concorso di persone </vt:lpstr>
      <vt:lpstr>Il concorso di persone </vt:lpstr>
      <vt:lpstr>Il concorso di persone </vt:lpstr>
      <vt:lpstr>Concorso eventuale e reati a concorso necessario</vt:lpstr>
      <vt:lpstr>Concorso eventuale e reati a concorso necessario</vt:lpstr>
      <vt:lpstr>Tipologia di contributo di ciascun concorrente</vt:lpstr>
      <vt:lpstr>Concorso materiale e concorso morale </vt:lpstr>
      <vt:lpstr>Concorso di persone </vt:lpstr>
      <vt:lpstr>Il delitto tentato – art. 56 c.p. </vt:lpstr>
      <vt:lpstr>Consumazione e perfezione </vt:lpstr>
      <vt:lpstr>Il delitto tentato</vt:lpstr>
      <vt:lpstr>Il delitto tentato</vt:lpstr>
      <vt:lpstr>Il delitto tentato – Desistenza </vt:lpstr>
      <vt:lpstr>Il delitto tentato – Recesso attivo</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Alessandra Salluce</dc:creator>
  <cp:lastModifiedBy>GE</cp:lastModifiedBy>
  <cp:revision>168</cp:revision>
  <dcterms:created xsi:type="dcterms:W3CDTF">2020-03-25T21:57:23Z</dcterms:created>
  <dcterms:modified xsi:type="dcterms:W3CDTF">2024-04-11T10:38:01Z</dcterms:modified>
</cp:coreProperties>
</file>